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17" r:id="rId5"/>
    <p:sldId id="308" r:id="rId6"/>
    <p:sldId id="318" r:id="rId7"/>
    <p:sldId id="321" r:id="rId8"/>
    <p:sldId id="319" r:id="rId9"/>
    <p:sldId id="322" r:id="rId10"/>
    <p:sldId id="323" r:id="rId11"/>
    <p:sldId id="326" r:id="rId12"/>
    <p:sldId id="329" r:id="rId13"/>
    <p:sldId id="330" r:id="rId14"/>
    <p:sldId id="331" r:id="rId15"/>
    <p:sldId id="332" r:id="rId16"/>
    <p:sldId id="327" r:id="rId17"/>
    <p:sldId id="309" r:id="rId18"/>
    <p:sldId id="333" r:id="rId19"/>
    <p:sldId id="30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5C4D"/>
    <a:srgbClr val="5E6A76"/>
    <a:srgbClr val="5E7482"/>
    <a:srgbClr val="636A58"/>
    <a:srgbClr val="505A47"/>
    <a:srgbClr val="D1D8B7"/>
    <a:srgbClr val="A09D79"/>
    <a:srgbClr val="543E35"/>
    <a:srgbClr val="637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405" autoAdjust="0"/>
  </p:normalViewPr>
  <p:slideViewPr>
    <p:cSldViewPr snapToGrid="0">
      <p:cViewPr varScale="1">
        <p:scale>
          <a:sx n="59" d="100"/>
          <a:sy n="59" d="100"/>
        </p:scale>
        <p:origin x="964" y="28"/>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9/19/2024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9/19/2024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14</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914400"/>
            <a:ext cx="10360152" cy="5029200"/>
          </a:xfrm>
        </p:spPr>
        <p:txBody>
          <a:bodyPr anchor="ctr"/>
          <a:lstStyle/>
          <a:p>
            <a:r>
              <a:rPr lang="en-US" dirty="0"/>
              <a:t>TELECOM CUSTOMER CHURN PREDICTION</a:t>
            </a:r>
          </a:p>
        </p:txBody>
      </p:sp>
      <p:sp>
        <p:nvSpPr>
          <p:cNvPr id="5" name="Slide Number Placeholder 3">
            <a:extLst>
              <a:ext uri="{FF2B5EF4-FFF2-40B4-BE49-F238E27FC236}">
                <a16:creationId xmlns:a16="http://schemas.microsoft.com/office/drawing/2014/main" id="{110317CA-A39E-856E-AE35-EDB2DFB5E388}"/>
              </a:ext>
            </a:extLst>
          </p:cNvPr>
          <p:cNvSpPr txBox="1">
            <a:spLocks/>
          </p:cNvSpPr>
          <p:nvPr/>
        </p:nvSpPr>
        <p:spPr>
          <a:xfrm>
            <a:off x="11353800" y="5879804"/>
            <a:ext cx="661416" cy="8958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FB4751-880F-D840-AAA9-3A15815CC996}" type="slidenum">
              <a:rPr lang="en-US" smtClean="0">
                <a:latin typeface="Sogana book"/>
              </a:rPr>
              <a:pPr/>
              <a:t>1</a:t>
            </a:fld>
            <a:endParaRPr lang="en-US" dirty="0">
              <a:latin typeface="Sogana book"/>
            </a:endParaRP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7E50F7-D4A6-06BE-2064-C88EDD3F5327}"/>
              </a:ext>
            </a:extLst>
          </p:cNvPr>
          <p:cNvSpPr>
            <a:spLocks noGrp="1"/>
          </p:cNvSpPr>
          <p:nvPr>
            <p:ph type="sldNum" sz="quarter" idx="4"/>
          </p:nvPr>
        </p:nvSpPr>
        <p:spPr/>
        <p:txBody>
          <a:bodyPr/>
          <a:lstStyle/>
          <a:p>
            <a:fld id="{58FB4751-880F-D840-AAA9-3A15815CC996}" type="slidenum">
              <a:rPr lang="en-US" smtClean="0"/>
              <a:pPr/>
              <a:t>10</a:t>
            </a:fld>
            <a:endParaRPr lang="en-US" dirty="0"/>
          </a:p>
        </p:txBody>
      </p:sp>
      <p:pic>
        <p:nvPicPr>
          <p:cNvPr id="15364" name="Picture 4">
            <a:extLst>
              <a:ext uri="{FF2B5EF4-FFF2-40B4-BE49-F238E27FC236}">
                <a16:creationId xmlns:a16="http://schemas.microsoft.com/office/drawing/2014/main" id="{E8F9EF20-515B-115A-2FE4-C53AC0F47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417" y="1291999"/>
            <a:ext cx="7362825" cy="35337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5D2FD9C-5B87-7106-5D7B-D723794FD982}"/>
              </a:ext>
            </a:extLst>
          </p:cNvPr>
          <p:cNvSpPr txBox="1">
            <a:spLocks/>
          </p:cNvSpPr>
          <p:nvPr/>
        </p:nvSpPr>
        <p:spPr>
          <a:xfrm>
            <a:off x="653143" y="217035"/>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00" b="1" dirty="0">
                <a:solidFill>
                  <a:srgbClr val="AD5C4D"/>
                </a:solidFill>
                <a:latin typeface="Inter body"/>
              </a:rPr>
              <a:t>Churn</a:t>
            </a:r>
            <a:r>
              <a:rPr lang="en-US" sz="4000" b="1" dirty="0">
                <a:latin typeface="Inter body"/>
              </a:rPr>
              <a:t> Analysis </a:t>
            </a:r>
            <a:r>
              <a:rPr lang="en-US" sz="4000" b="1" dirty="0">
                <a:solidFill>
                  <a:srgbClr val="AD5C4D"/>
                </a:solidFill>
                <a:latin typeface="Inter body"/>
              </a:rPr>
              <a:t>by</a:t>
            </a:r>
            <a:r>
              <a:rPr lang="en-US" sz="4000" b="1" dirty="0">
                <a:latin typeface="Inter body"/>
              </a:rPr>
              <a:t> Customer </a:t>
            </a:r>
            <a:r>
              <a:rPr lang="en-US" sz="4000" b="1" dirty="0">
                <a:solidFill>
                  <a:srgbClr val="AD5C4D"/>
                </a:solidFill>
                <a:latin typeface="Inter body"/>
              </a:rPr>
              <a:t>Tenure</a:t>
            </a:r>
            <a:r>
              <a:rPr lang="en-IN" sz="4000" b="1" dirty="0">
                <a:solidFill>
                  <a:srgbClr val="000000"/>
                </a:solidFill>
                <a:latin typeface="Inter body"/>
              </a:rPr>
              <a:t> </a:t>
            </a:r>
            <a:endParaRPr lang="en-IN" sz="4000" b="1" dirty="0">
              <a:solidFill>
                <a:srgbClr val="AD5C4D"/>
              </a:solidFill>
              <a:latin typeface="Inter body"/>
            </a:endParaRPr>
          </a:p>
        </p:txBody>
      </p:sp>
      <p:sp>
        <p:nvSpPr>
          <p:cNvPr id="6" name="TextBox 5">
            <a:extLst>
              <a:ext uri="{FF2B5EF4-FFF2-40B4-BE49-F238E27FC236}">
                <a16:creationId xmlns:a16="http://schemas.microsoft.com/office/drawing/2014/main" id="{71B6A5DE-781B-6463-6546-227D33B43634}"/>
              </a:ext>
            </a:extLst>
          </p:cNvPr>
          <p:cNvSpPr txBox="1"/>
          <p:nvPr/>
        </p:nvSpPr>
        <p:spPr>
          <a:xfrm>
            <a:off x="444790" y="5071305"/>
            <a:ext cx="10776857" cy="1569660"/>
          </a:xfrm>
          <a:prstGeom prst="rect">
            <a:avLst/>
          </a:prstGeom>
          <a:noFill/>
        </p:spPr>
        <p:txBody>
          <a:bodyPr wrap="square" rtlCol="0">
            <a:spAutoFit/>
          </a:bodyPr>
          <a:lstStyle/>
          <a:p>
            <a:r>
              <a:rPr lang="en-US" sz="2400" b="1" dirty="0">
                <a:solidFill>
                  <a:srgbClr val="000000"/>
                </a:solidFill>
                <a:latin typeface="Inter body"/>
              </a:rPr>
              <a:t>Customers with less than one year of tenure are the most likely to churn, with a churn rate of 50%. As tenure increases, the churn rate decreases, with customers of 3+ years having only a 15% churn rate. Retention efforts should prioritize new customers during their first year, as this is the critical period for churn.</a:t>
            </a:r>
            <a:endParaRPr lang="en-IN" sz="2400" b="1" dirty="0">
              <a:solidFill>
                <a:srgbClr val="000000"/>
              </a:solidFill>
              <a:latin typeface="Inter body"/>
            </a:endParaRPr>
          </a:p>
        </p:txBody>
      </p:sp>
      <p:pic>
        <p:nvPicPr>
          <p:cNvPr id="21" name="Graphic 20" descr="A koi fish">
            <a:extLst>
              <a:ext uri="{FF2B5EF4-FFF2-40B4-BE49-F238E27FC236}">
                <a16:creationId xmlns:a16="http://schemas.microsoft.com/office/drawing/2014/main" id="{72D9F5B8-BB29-B194-FB25-4FBFD06D3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543088"/>
            <a:ext cx="2921143" cy="2921143"/>
          </a:xfrm>
          <a:prstGeom prst="rect">
            <a:avLst/>
          </a:prstGeom>
        </p:spPr>
      </p:pic>
    </p:spTree>
    <p:extLst>
      <p:ext uri="{BB962C8B-B14F-4D97-AF65-F5344CB8AC3E}">
        <p14:creationId xmlns:p14="http://schemas.microsoft.com/office/powerpoint/2010/main" val="173903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4AFFC18-27F4-4A46-6461-45238AC24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460" y="1131435"/>
            <a:ext cx="3752850" cy="37242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30A48A4-4248-016B-B221-6CDA1CF3C709}"/>
              </a:ext>
            </a:extLst>
          </p:cNvPr>
          <p:cNvSpPr txBox="1">
            <a:spLocks/>
          </p:cNvSpPr>
          <p:nvPr/>
        </p:nvSpPr>
        <p:spPr>
          <a:xfrm>
            <a:off x="653143" y="217035"/>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00" b="1" dirty="0">
                <a:solidFill>
                  <a:srgbClr val="AD5C4D"/>
                </a:solidFill>
                <a:latin typeface="Inter body"/>
              </a:rPr>
              <a:t>Count</a:t>
            </a:r>
            <a:r>
              <a:rPr lang="en-US" sz="4000" b="1" dirty="0">
                <a:latin typeface="Inter body"/>
              </a:rPr>
              <a:t> </a:t>
            </a:r>
            <a:r>
              <a:rPr lang="en-US" sz="4000" b="1" dirty="0">
                <a:solidFill>
                  <a:srgbClr val="000000"/>
                </a:solidFill>
                <a:latin typeface="Inter body"/>
              </a:rPr>
              <a:t>of</a:t>
            </a:r>
            <a:r>
              <a:rPr lang="en-US" sz="4000" b="1" dirty="0">
                <a:latin typeface="Inter body"/>
              </a:rPr>
              <a:t> </a:t>
            </a:r>
            <a:r>
              <a:rPr lang="en-US" sz="4000" b="1" dirty="0">
                <a:solidFill>
                  <a:srgbClr val="AD5C4D"/>
                </a:solidFill>
                <a:latin typeface="Inter body"/>
              </a:rPr>
              <a:t>by</a:t>
            </a:r>
            <a:r>
              <a:rPr lang="en-US" sz="4000" b="1" dirty="0">
                <a:latin typeface="Inter body"/>
              </a:rPr>
              <a:t> </a:t>
            </a:r>
            <a:r>
              <a:rPr lang="en-US" sz="4000" b="1" dirty="0">
                <a:solidFill>
                  <a:srgbClr val="000000"/>
                </a:solidFill>
                <a:latin typeface="Inter body"/>
              </a:rPr>
              <a:t>Customers</a:t>
            </a:r>
            <a:r>
              <a:rPr lang="en-US" sz="4000" b="1" dirty="0">
                <a:latin typeface="Inter body"/>
              </a:rPr>
              <a:t> </a:t>
            </a:r>
            <a:r>
              <a:rPr lang="en-US" sz="4000" b="1" dirty="0">
                <a:solidFill>
                  <a:srgbClr val="AD5C4D"/>
                </a:solidFill>
                <a:latin typeface="Inter body"/>
              </a:rPr>
              <a:t>by </a:t>
            </a:r>
            <a:r>
              <a:rPr lang="en-US" sz="4000" b="1" dirty="0">
                <a:solidFill>
                  <a:srgbClr val="000000"/>
                </a:solidFill>
                <a:latin typeface="Inter body"/>
              </a:rPr>
              <a:t>Contract</a:t>
            </a:r>
            <a:r>
              <a:rPr lang="en-IN" sz="4000" b="1" dirty="0">
                <a:solidFill>
                  <a:srgbClr val="000000"/>
                </a:solidFill>
                <a:latin typeface="Inter body"/>
              </a:rPr>
              <a:t> </a:t>
            </a:r>
            <a:endParaRPr lang="en-IN" sz="4000" b="1" dirty="0">
              <a:solidFill>
                <a:srgbClr val="AD5C4D"/>
              </a:solidFill>
              <a:latin typeface="Inter body"/>
            </a:endParaRPr>
          </a:p>
        </p:txBody>
      </p:sp>
      <p:sp>
        <p:nvSpPr>
          <p:cNvPr id="5" name="TextBox 4">
            <a:extLst>
              <a:ext uri="{FF2B5EF4-FFF2-40B4-BE49-F238E27FC236}">
                <a16:creationId xmlns:a16="http://schemas.microsoft.com/office/drawing/2014/main" id="{06432A3F-6CB2-2FFC-C3F6-DDEC571765E9}"/>
              </a:ext>
            </a:extLst>
          </p:cNvPr>
          <p:cNvSpPr txBox="1"/>
          <p:nvPr/>
        </p:nvSpPr>
        <p:spPr>
          <a:xfrm>
            <a:off x="0" y="4758093"/>
            <a:ext cx="11582400" cy="1569660"/>
          </a:xfrm>
          <a:prstGeom prst="rect">
            <a:avLst/>
          </a:prstGeom>
          <a:noFill/>
        </p:spPr>
        <p:txBody>
          <a:bodyPr wrap="square" rtlCol="0">
            <a:spAutoFit/>
          </a:bodyPr>
          <a:lstStyle/>
          <a:p>
            <a:r>
              <a:rPr lang="en-US" sz="2400" b="1" dirty="0">
                <a:solidFill>
                  <a:srgbClr val="000000"/>
                </a:solidFill>
                <a:latin typeface="Inter body"/>
              </a:rPr>
              <a:t>Customers on month-to-month contracts show the highest churn rate at 42%, while those on longer contracts have much lower churn rates (11% for one-year contracts and 3% for two-year contracts). This suggests that promoting longer-term contracts, possibly through incentives, can help reduce churn significantly.</a:t>
            </a:r>
            <a:endParaRPr lang="en-IN" sz="2400" b="1" dirty="0">
              <a:solidFill>
                <a:srgbClr val="000000"/>
              </a:solidFill>
              <a:latin typeface="Inter body"/>
            </a:endParaRPr>
          </a:p>
        </p:txBody>
      </p:sp>
      <p:pic>
        <p:nvPicPr>
          <p:cNvPr id="7" name="Graphic 6" descr="An organic corner shape">
            <a:extLst>
              <a:ext uri="{FF2B5EF4-FFF2-40B4-BE49-F238E27FC236}">
                <a16:creationId xmlns:a16="http://schemas.microsoft.com/office/drawing/2014/main" id="{F94B3D7C-8396-D99C-03A6-36BD8899A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5540" y="3551540"/>
            <a:ext cx="3306460" cy="3306460"/>
          </a:xfrm>
          <a:prstGeom prst="rect">
            <a:avLst/>
          </a:prstGeom>
        </p:spPr>
      </p:pic>
      <p:pic>
        <p:nvPicPr>
          <p:cNvPr id="8" name="Graphic 7" descr="An organic corner shape">
            <a:extLst>
              <a:ext uri="{FF2B5EF4-FFF2-40B4-BE49-F238E27FC236}">
                <a16:creationId xmlns:a16="http://schemas.microsoft.com/office/drawing/2014/main" id="{C56DFCB7-E974-6ED0-C15C-BBEE76A31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8885540" y="17775"/>
            <a:ext cx="3306460" cy="3306460"/>
          </a:xfrm>
          <a:prstGeom prst="rect">
            <a:avLst/>
          </a:prstGeom>
        </p:spPr>
      </p:pic>
      <p:sp>
        <p:nvSpPr>
          <p:cNvPr id="9" name="Slide Number Placeholder 3">
            <a:extLst>
              <a:ext uri="{FF2B5EF4-FFF2-40B4-BE49-F238E27FC236}">
                <a16:creationId xmlns:a16="http://schemas.microsoft.com/office/drawing/2014/main" id="{2DEFF90F-56CD-6964-8976-660504A8932B}"/>
              </a:ext>
            </a:extLst>
          </p:cNvPr>
          <p:cNvSpPr txBox="1">
            <a:spLocks/>
          </p:cNvSpPr>
          <p:nvPr/>
        </p:nvSpPr>
        <p:spPr>
          <a:xfrm>
            <a:off x="11353800" y="5879804"/>
            <a:ext cx="661416" cy="8958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FB4751-880F-D840-AAA9-3A15815CC996}" type="slidenum">
              <a:rPr lang="en-US" smtClean="0">
                <a:latin typeface="+mj-lt"/>
              </a:rPr>
              <a:pPr/>
              <a:t>11</a:t>
            </a:fld>
            <a:endParaRPr lang="en-US" dirty="0">
              <a:latin typeface="+mj-lt"/>
            </a:endParaRPr>
          </a:p>
        </p:txBody>
      </p:sp>
    </p:spTree>
    <p:extLst>
      <p:ext uri="{BB962C8B-B14F-4D97-AF65-F5344CB8AC3E}">
        <p14:creationId xmlns:p14="http://schemas.microsoft.com/office/powerpoint/2010/main" val="41503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CE7669-C655-94DB-0166-202DE5BC351A}"/>
              </a:ext>
            </a:extLst>
          </p:cNvPr>
          <p:cNvSpPr>
            <a:spLocks noGrp="1"/>
          </p:cNvSpPr>
          <p:nvPr>
            <p:ph type="sldNum" sz="quarter" idx="4"/>
          </p:nvPr>
        </p:nvSpPr>
        <p:spPr/>
        <p:txBody>
          <a:bodyPr/>
          <a:lstStyle/>
          <a:p>
            <a:fld id="{58FB4751-880F-D840-AAA9-3A15815CC996}" type="slidenum">
              <a:rPr lang="en-US" smtClean="0"/>
              <a:pPr/>
              <a:t>12</a:t>
            </a:fld>
            <a:endParaRPr lang="en-US" dirty="0"/>
          </a:p>
        </p:txBody>
      </p:sp>
      <p:pic>
        <p:nvPicPr>
          <p:cNvPr id="18434" name="Picture 2">
            <a:extLst>
              <a:ext uri="{FF2B5EF4-FFF2-40B4-BE49-F238E27FC236}">
                <a16:creationId xmlns:a16="http://schemas.microsoft.com/office/drawing/2014/main" id="{8F25D8CE-0EBA-5C47-4142-986E6256B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861" y="732613"/>
            <a:ext cx="7298078" cy="586780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3F9A5B3-8CB9-60FD-121A-DFB3E9978363}"/>
              </a:ext>
            </a:extLst>
          </p:cNvPr>
          <p:cNvSpPr txBox="1">
            <a:spLocks/>
          </p:cNvSpPr>
          <p:nvPr/>
        </p:nvSpPr>
        <p:spPr>
          <a:xfrm>
            <a:off x="631372" y="151721"/>
            <a:ext cx="10091057" cy="349022"/>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800" b="1" dirty="0">
                <a:solidFill>
                  <a:srgbClr val="AD5C4D"/>
                </a:solidFill>
                <a:latin typeface="Inter body"/>
              </a:rPr>
              <a:t>Distribution</a:t>
            </a:r>
            <a:r>
              <a:rPr lang="en-US" sz="1800" b="1" dirty="0">
                <a:solidFill>
                  <a:srgbClr val="000000"/>
                </a:solidFill>
                <a:latin typeface="Inter body"/>
              </a:rPr>
              <a:t> of </a:t>
            </a:r>
            <a:r>
              <a:rPr lang="en-US" sz="1800" b="1" dirty="0">
                <a:solidFill>
                  <a:srgbClr val="AD5C4D"/>
                </a:solidFill>
                <a:latin typeface="Inter body"/>
              </a:rPr>
              <a:t>Customer</a:t>
            </a:r>
            <a:r>
              <a:rPr lang="en-US" sz="1800" b="1" dirty="0">
                <a:solidFill>
                  <a:srgbClr val="000000"/>
                </a:solidFill>
                <a:latin typeface="Inter body"/>
              </a:rPr>
              <a:t> Services </a:t>
            </a:r>
            <a:r>
              <a:rPr lang="en-US" sz="1800" b="1" dirty="0">
                <a:solidFill>
                  <a:srgbClr val="AD5C4D"/>
                </a:solidFill>
                <a:latin typeface="Inter body"/>
              </a:rPr>
              <a:t>and</a:t>
            </a:r>
            <a:r>
              <a:rPr lang="en-US" sz="1800" b="1" dirty="0">
                <a:solidFill>
                  <a:srgbClr val="000000"/>
                </a:solidFill>
                <a:latin typeface="Inter body"/>
              </a:rPr>
              <a:t> Churn </a:t>
            </a:r>
            <a:r>
              <a:rPr lang="en-US" sz="1800" b="1" dirty="0">
                <a:solidFill>
                  <a:srgbClr val="AD5C4D"/>
                </a:solidFill>
                <a:latin typeface="Inter body"/>
              </a:rPr>
              <a:t>Analysis</a:t>
            </a:r>
            <a:endParaRPr lang="en-IN" sz="1800" b="1" dirty="0">
              <a:solidFill>
                <a:srgbClr val="AD5C4D"/>
              </a:solidFill>
              <a:latin typeface="Inter body"/>
            </a:endParaRPr>
          </a:p>
        </p:txBody>
      </p:sp>
    </p:spTree>
    <p:extLst>
      <p:ext uri="{BB962C8B-B14F-4D97-AF65-F5344CB8AC3E}">
        <p14:creationId xmlns:p14="http://schemas.microsoft.com/office/powerpoint/2010/main" val="2132816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82665B-3BD1-12E1-132E-D1A9E42F7C10}"/>
              </a:ext>
            </a:extLst>
          </p:cNvPr>
          <p:cNvSpPr>
            <a:spLocks noGrp="1"/>
          </p:cNvSpPr>
          <p:nvPr>
            <p:ph type="sldNum" sz="quarter" idx="4"/>
          </p:nvPr>
        </p:nvSpPr>
        <p:spPr/>
        <p:txBody>
          <a:bodyPr/>
          <a:lstStyle/>
          <a:p>
            <a:fld id="{58FB4751-880F-D840-AAA9-3A15815CC996}" type="slidenum">
              <a:rPr lang="en-US" smtClean="0"/>
              <a:pPr/>
              <a:t>13</a:t>
            </a:fld>
            <a:endParaRPr lang="en-US" dirty="0"/>
          </a:p>
        </p:txBody>
      </p:sp>
      <p:sp>
        <p:nvSpPr>
          <p:cNvPr id="10" name="Rectangle 3">
            <a:extLst>
              <a:ext uri="{FF2B5EF4-FFF2-40B4-BE49-F238E27FC236}">
                <a16:creationId xmlns:a16="http://schemas.microsoft.com/office/drawing/2014/main" id="{03469DCE-7907-DACA-4F21-F8B46C2100FE}"/>
              </a:ext>
            </a:extLst>
          </p:cNvPr>
          <p:cNvSpPr>
            <a:spLocks noChangeArrowheads="1"/>
          </p:cNvSpPr>
          <p:nvPr/>
        </p:nvSpPr>
        <p:spPr bwMode="auto">
          <a:xfrm>
            <a:off x="902598" y="1475874"/>
            <a:ext cx="1014613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3200" b="1" dirty="0">
                <a:solidFill>
                  <a:srgbClr val="000000"/>
                </a:solidFill>
                <a:latin typeface="Inter body"/>
              </a:rPr>
              <a:t>The analysis shows that certain services are associated with lower churn rates. Customers who use services such as online security, tech support, and device protection are less likely to churn, indicating that these services add value and enhance customer satisfaction. On the contrary, customers without these services have higher churn rates. Encouraging the adoption of these services, either through targeted offers or highlighting their benefits, could significantly improve customer retention.</a:t>
            </a:r>
            <a:endParaRPr kumimoji="0" lang="en-US" altLang="en-US" sz="3200" b="1" i="0" u="none" strike="noStrike" cap="none" normalizeH="0" baseline="0" dirty="0">
              <a:ln>
                <a:noFill/>
              </a:ln>
              <a:solidFill>
                <a:srgbClr val="000000"/>
              </a:solidFill>
              <a:effectLst/>
              <a:latin typeface="Inter body"/>
            </a:endParaRPr>
          </a:p>
        </p:txBody>
      </p:sp>
      <p:sp>
        <p:nvSpPr>
          <p:cNvPr id="2" name="Title 1">
            <a:extLst>
              <a:ext uri="{FF2B5EF4-FFF2-40B4-BE49-F238E27FC236}">
                <a16:creationId xmlns:a16="http://schemas.microsoft.com/office/drawing/2014/main" id="{17DED878-6121-7E12-A280-4F75AC676755}"/>
              </a:ext>
            </a:extLst>
          </p:cNvPr>
          <p:cNvSpPr txBox="1">
            <a:spLocks/>
          </p:cNvSpPr>
          <p:nvPr/>
        </p:nvSpPr>
        <p:spPr>
          <a:xfrm>
            <a:off x="696687" y="412978"/>
            <a:ext cx="10091057" cy="349022"/>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3200" b="1" dirty="0">
                <a:solidFill>
                  <a:srgbClr val="AD5C4D"/>
                </a:solidFill>
                <a:latin typeface="Inter body"/>
              </a:rPr>
              <a:t>Distribution</a:t>
            </a:r>
            <a:r>
              <a:rPr lang="en-US" sz="3200" b="1" dirty="0">
                <a:solidFill>
                  <a:srgbClr val="000000"/>
                </a:solidFill>
                <a:latin typeface="Inter body"/>
              </a:rPr>
              <a:t> of </a:t>
            </a:r>
            <a:r>
              <a:rPr lang="en-US" sz="3200" b="1" dirty="0">
                <a:solidFill>
                  <a:srgbClr val="AD5C4D"/>
                </a:solidFill>
                <a:latin typeface="Inter body"/>
              </a:rPr>
              <a:t>Customer</a:t>
            </a:r>
            <a:r>
              <a:rPr lang="en-US" sz="3200" b="1" dirty="0">
                <a:solidFill>
                  <a:srgbClr val="000000"/>
                </a:solidFill>
                <a:latin typeface="Inter body"/>
              </a:rPr>
              <a:t> Services </a:t>
            </a:r>
            <a:r>
              <a:rPr lang="en-US" sz="3200" b="1" dirty="0">
                <a:solidFill>
                  <a:srgbClr val="AD5C4D"/>
                </a:solidFill>
                <a:latin typeface="Inter body"/>
              </a:rPr>
              <a:t>and</a:t>
            </a:r>
            <a:r>
              <a:rPr lang="en-US" sz="3200" b="1" dirty="0">
                <a:solidFill>
                  <a:srgbClr val="000000"/>
                </a:solidFill>
                <a:latin typeface="Inter body"/>
              </a:rPr>
              <a:t> Churn </a:t>
            </a:r>
            <a:r>
              <a:rPr lang="en-US" sz="3200" b="1" dirty="0">
                <a:solidFill>
                  <a:srgbClr val="AD5C4D"/>
                </a:solidFill>
                <a:latin typeface="Inter body"/>
              </a:rPr>
              <a:t>Analysis</a:t>
            </a:r>
            <a:endParaRPr lang="en-IN" sz="3200" b="1" dirty="0">
              <a:solidFill>
                <a:srgbClr val="AD5C4D"/>
              </a:solidFill>
              <a:latin typeface="Inter body"/>
            </a:endParaRPr>
          </a:p>
        </p:txBody>
      </p:sp>
    </p:spTree>
    <p:extLst>
      <p:ext uri="{BB962C8B-B14F-4D97-AF65-F5344CB8AC3E}">
        <p14:creationId xmlns:p14="http://schemas.microsoft.com/office/powerpoint/2010/main" val="380710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14</a:t>
            </a:fld>
            <a:endParaRPr lang="en-US" dirty="0"/>
          </a:p>
        </p:txBody>
      </p:sp>
      <p:pic>
        <p:nvPicPr>
          <p:cNvPr id="7" name="Picture 9">
            <a:extLst>
              <a:ext uri="{FF2B5EF4-FFF2-40B4-BE49-F238E27FC236}">
                <a16:creationId xmlns:a16="http://schemas.microsoft.com/office/drawing/2014/main" id="{2EE124B2-C401-16A1-8C1D-DCC343B9D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680" y="981075"/>
            <a:ext cx="4392549" cy="407539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05B1A62-FEE7-54B1-C90A-9FF166305962}"/>
              </a:ext>
            </a:extLst>
          </p:cNvPr>
          <p:cNvSpPr txBox="1">
            <a:spLocks/>
          </p:cNvSpPr>
          <p:nvPr/>
        </p:nvSpPr>
        <p:spPr>
          <a:xfrm>
            <a:off x="664029" y="184377"/>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00" b="1" dirty="0">
                <a:solidFill>
                  <a:srgbClr val="AD5C4D"/>
                </a:solidFill>
                <a:latin typeface="Inter body"/>
              </a:rPr>
              <a:t>Churned</a:t>
            </a:r>
            <a:r>
              <a:rPr lang="en-US" sz="4000" b="1" dirty="0">
                <a:latin typeface="Inter body"/>
              </a:rPr>
              <a:t> </a:t>
            </a:r>
            <a:r>
              <a:rPr lang="en-US" sz="4000" b="1" dirty="0">
                <a:solidFill>
                  <a:srgbClr val="000000"/>
                </a:solidFill>
                <a:latin typeface="Inter body"/>
              </a:rPr>
              <a:t>customers</a:t>
            </a:r>
            <a:r>
              <a:rPr lang="en-US" sz="4000" b="1" dirty="0">
                <a:latin typeface="Inter body"/>
              </a:rPr>
              <a:t> </a:t>
            </a:r>
            <a:r>
              <a:rPr lang="en-US" sz="4000" b="1" dirty="0">
                <a:solidFill>
                  <a:srgbClr val="AD5C4D"/>
                </a:solidFill>
                <a:latin typeface="Inter body"/>
              </a:rPr>
              <a:t>by</a:t>
            </a:r>
            <a:r>
              <a:rPr lang="en-US" sz="4000" b="1" dirty="0">
                <a:latin typeface="Inter body"/>
              </a:rPr>
              <a:t> </a:t>
            </a:r>
            <a:r>
              <a:rPr lang="en-US" sz="4000" b="1" dirty="0">
                <a:solidFill>
                  <a:srgbClr val="000000"/>
                </a:solidFill>
                <a:latin typeface="Inter body"/>
              </a:rPr>
              <a:t>Payment</a:t>
            </a:r>
            <a:r>
              <a:rPr lang="en-US" sz="4000" b="1" dirty="0">
                <a:latin typeface="Inter body"/>
              </a:rPr>
              <a:t> </a:t>
            </a:r>
            <a:r>
              <a:rPr lang="en-US" sz="4000" b="1" dirty="0">
                <a:solidFill>
                  <a:srgbClr val="AD5C4D"/>
                </a:solidFill>
                <a:latin typeface="Inter body"/>
              </a:rPr>
              <a:t>Method</a:t>
            </a:r>
            <a:r>
              <a:rPr lang="en-IN" sz="4000" b="1" dirty="0">
                <a:solidFill>
                  <a:srgbClr val="000000"/>
                </a:solidFill>
                <a:latin typeface="Inter body"/>
              </a:rPr>
              <a:t> </a:t>
            </a:r>
            <a:endParaRPr lang="en-IN" sz="4000" b="1" dirty="0">
              <a:solidFill>
                <a:srgbClr val="AD5C4D"/>
              </a:solidFill>
              <a:latin typeface="Inter body"/>
            </a:endParaRPr>
          </a:p>
        </p:txBody>
      </p:sp>
      <p:sp>
        <p:nvSpPr>
          <p:cNvPr id="10" name="TextBox 9">
            <a:extLst>
              <a:ext uri="{FF2B5EF4-FFF2-40B4-BE49-F238E27FC236}">
                <a16:creationId xmlns:a16="http://schemas.microsoft.com/office/drawing/2014/main" id="{D724CF3F-04CC-20AA-305E-F0408D7F5D4A}"/>
              </a:ext>
            </a:extLst>
          </p:cNvPr>
          <p:cNvSpPr txBox="1"/>
          <p:nvPr/>
        </p:nvSpPr>
        <p:spPr>
          <a:xfrm>
            <a:off x="293913" y="5226784"/>
            <a:ext cx="11027229" cy="1323439"/>
          </a:xfrm>
          <a:prstGeom prst="rect">
            <a:avLst/>
          </a:prstGeom>
          <a:noFill/>
        </p:spPr>
        <p:txBody>
          <a:bodyPr wrap="square" rtlCol="0">
            <a:spAutoFit/>
          </a:bodyPr>
          <a:lstStyle/>
          <a:p>
            <a:r>
              <a:rPr lang="en-US" sz="2000" b="1" dirty="0">
                <a:solidFill>
                  <a:srgbClr val="000000"/>
                </a:solidFill>
                <a:latin typeface="Inter body"/>
              </a:rPr>
              <a:t>Customers using electronic checks have a significantly higher churn rate compared to those using bank transfer, credit card, or mailed checks. To reduce churn, a targeted strategy could involve encouraging electronic check users to switch to more reliable payment methods, potentially through incentives or addressing any dissatisfaction with the service.</a:t>
            </a:r>
            <a:endParaRPr lang="en-IN" sz="2000" b="1" dirty="0">
              <a:solidFill>
                <a:srgbClr val="000000"/>
              </a:solidFill>
              <a:latin typeface="Inter body"/>
            </a:endParaRPr>
          </a:p>
        </p:txBody>
      </p:sp>
      <p:pic>
        <p:nvPicPr>
          <p:cNvPr id="12" name="Graphic 11" descr="Money with solid fill">
            <a:extLst>
              <a:ext uri="{FF2B5EF4-FFF2-40B4-BE49-F238E27FC236}">
                <a16:creationId xmlns:a16="http://schemas.microsoft.com/office/drawing/2014/main" id="{A5005E01-B223-BEE1-75EE-AB0A08D871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014471">
            <a:off x="8638559" y="1664154"/>
            <a:ext cx="2320176" cy="2320176"/>
          </a:xfrm>
          <a:prstGeom prst="rect">
            <a:avLst/>
          </a:prstGeom>
        </p:spPr>
      </p:pic>
    </p:spTree>
    <p:extLst>
      <p:ext uri="{BB962C8B-B14F-4D97-AF65-F5344CB8AC3E}">
        <p14:creationId xmlns:p14="http://schemas.microsoft.com/office/powerpoint/2010/main" val="196691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D6D908-E702-E5DE-BC98-693445359EE3}"/>
              </a:ext>
            </a:extLst>
          </p:cNvPr>
          <p:cNvSpPr>
            <a:spLocks noGrp="1"/>
          </p:cNvSpPr>
          <p:nvPr>
            <p:ph type="sldNum" sz="quarter" idx="4"/>
          </p:nvPr>
        </p:nvSpPr>
        <p:spPr/>
        <p:txBody>
          <a:bodyPr/>
          <a:lstStyle/>
          <a:p>
            <a:fld id="{58FB4751-880F-D840-AAA9-3A15815CC996}" type="slidenum">
              <a:rPr lang="en-US" smtClean="0"/>
              <a:pPr/>
              <a:t>15</a:t>
            </a:fld>
            <a:endParaRPr lang="en-US" dirty="0"/>
          </a:p>
        </p:txBody>
      </p:sp>
      <p:sp>
        <p:nvSpPr>
          <p:cNvPr id="3" name="Rectangle 1">
            <a:extLst>
              <a:ext uri="{FF2B5EF4-FFF2-40B4-BE49-F238E27FC236}">
                <a16:creationId xmlns:a16="http://schemas.microsoft.com/office/drawing/2014/main" id="{6F0BFB70-DEB8-EAFB-6805-D9CFD3A93C6C}"/>
              </a:ext>
            </a:extLst>
          </p:cNvPr>
          <p:cNvSpPr>
            <a:spLocks noChangeArrowheads="1"/>
          </p:cNvSpPr>
          <p:nvPr/>
        </p:nvSpPr>
        <p:spPr bwMode="auto">
          <a:xfrm>
            <a:off x="370114" y="616825"/>
            <a:ext cx="1016725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FF0000"/>
                </a:solidFill>
                <a:effectLst/>
                <a:latin typeface="Inter body"/>
              </a:rPr>
              <a:t>Promote Long-Term Contracts:</a:t>
            </a:r>
            <a:br>
              <a:rPr kumimoji="0" lang="en-US" altLang="en-US" sz="2400" b="1" i="0" u="none" strike="noStrike" cap="none" normalizeH="0" baseline="0" dirty="0">
                <a:ln>
                  <a:noFill/>
                </a:ln>
                <a:solidFill>
                  <a:srgbClr val="FF0000"/>
                </a:solidFill>
                <a:effectLst/>
                <a:latin typeface="Inter body"/>
              </a:rPr>
            </a:br>
            <a:r>
              <a:rPr kumimoji="0" lang="en-US" altLang="en-US" sz="2400" b="1" i="0" u="none" strike="noStrike" cap="none" normalizeH="0" baseline="0" dirty="0">
                <a:ln>
                  <a:noFill/>
                </a:ln>
                <a:solidFill>
                  <a:srgbClr val="000000"/>
                </a:solidFill>
                <a:effectLst/>
                <a:latin typeface="Inter body"/>
              </a:rPr>
              <a:t>Offer discounts or perks for switching from month-to-month to long-term contracts.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FF0000"/>
                </a:solidFill>
                <a:effectLst/>
                <a:latin typeface="Inter body"/>
              </a:rPr>
              <a:t>Encourage Payment Method Switch:</a:t>
            </a:r>
            <a:br>
              <a:rPr kumimoji="0" lang="en-US" altLang="en-US" sz="2400" b="1" i="0" u="none" strike="noStrike" cap="none" normalizeH="0" baseline="0" dirty="0">
                <a:ln>
                  <a:noFill/>
                </a:ln>
                <a:solidFill>
                  <a:srgbClr val="FF0000"/>
                </a:solidFill>
                <a:effectLst/>
                <a:latin typeface="Inter body"/>
              </a:rPr>
            </a:br>
            <a:r>
              <a:rPr kumimoji="0" lang="en-US" altLang="en-US" sz="2400" b="1" i="0" u="none" strike="noStrike" cap="none" normalizeH="0" baseline="0" dirty="0">
                <a:ln>
                  <a:noFill/>
                </a:ln>
                <a:solidFill>
                  <a:srgbClr val="000000"/>
                </a:solidFill>
                <a:effectLst/>
                <a:latin typeface="Inter body"/>
              </a:rPr>
              <a:t>Target electronic check users with offers to switch to more reliable methods like credit cards or bank transfers.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FF0000"/>
                </a:solidFill>
                <a:effectLst/>
                <a:latin typeface="Inter body"/>
              </a:rPr>
              <a:t>Engage Early Tenure Customers:</a:t>
            </a:r>
            <a:br>
              <a:rPr kumimoji="0" lang="en-US" altLang="en-US" sz="2400" b="1" i="0" u="none" strike="noStrike" cap="none" normalizeH="0" baseline="0" dirty="0">
                <a:ln>
                  <a:noFill/>
                </a:ln>
                <a:solidFill>
                  <a:srgbClr val="000000"/>
                </a:solidFill>
                <a:effectLst/>
                <a:latin typeface="Inter body"/>
              </a:rPr>
            </a:br>
            <a:r>
              <a:rPr kumimoji="0" lang="en-US" altLang="en-US" sz="2400" b="1" i="0" u="none" strike="noStrike" cap="none" normalizeH="0" baseline="0" dirty="0">
                <a:ln>
                  <a:noFill/>
                </a:ln>
                <a:solidFill>
                  <a:srgbClr val="000000"/>
                </a:solidFill>
                <a:effectLst/>
                <a:latin typeface="Inter body"/>
              </a:rPr>
              <a:t>Focus on loyalty programs or personalized support for customers in their first year.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FF0000"/>
                </a:solidFill>
                <a:effectLst/>
                <a:latin typeface="Inter body"/>
              </a:rPr>
              <a:t>Senior Citizen Retention:</a:t>
            </a:r>
            <a:br>
              <a:rPr kumimoji="0" lang="en-US" altLang="en-US" sz="2400" b="1" i="0" u="none" strike="noStrike" cap="none" normalizeH="0" baseline="0" dirty="0">
                <a:ln>
                  <a:noFill/>
                </a:ln>
                <a:solidFill>
                  <a:srgbClr val="000000"/>
                </a:solidFill>
                <a:effectLst/>
                <a:latin typeface="Inter body"/>
              </a:rPr>
            </a:br>
            <a:r>
              <a:rPr kumimoji="0" lang="en-US" altLang="en-US" sz="2400" b="1" i="0" u="none" strike="noStrike" cap="none" normalizeH="0" baseline="0" dirty="0">
                <a:ln>
                  <a:noFill/>
                </a:ln>
                <a:solidFill>
                  <a:srgbClr val="000000"/>
                </a:solidFill>
                <a:effectLst/>
                <a:latin typeface="Inter body"/>
              </a:rPr>
              <a:t>Offer tailored discounts or support to reduce churn among senior customers.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FF0000"/>
                </a:solidFill>
                <a:effectLst/>
                <a:latin typeface="Inter body"/>
              </a:rPr>
              <a:t>Promote Key Services:</a:t>
            </a:r>
            <a:br>
              <a:rPr kumimoji="0" lang="en-US" altLang="en-US" sz="2400" b="1" i="0" u="none" strike="noStrike" cap="none" normalizeH="0" baseline="0" dirty="0">
                <a:ln>
                  <a:noFill/>
                </a:ln>
                <a:solidFill>
                  <a:srgbClr val="000000"/>
                </a:solidFill>
                <a:effectLst/>
                <a:latin typeface="Inter body"/>
              </a:rPr>
            </a:br>
            <a:r>
              <a:rPr kumimoji="0" lang="en-US" altLang="en-US" sz="2400" b="1" i="0" u="none" strike="noStrike" cap="none" normalizeH="0" baseline="0" dirty="0">
                <a:ln>
                  <a:noFill/>
                </a:ln>
                <a:solidFill>
                  <a:srgbClr val="000000"/>
                </a:solidFill>
                <a:effectLst/>
                <a:latin typeface="Inter body"/>
              </a:rPr>
              <a:t>Increase adoption of online security, tech support, and device protection to lower churn.</a:t>
            </a:r>
          </a:p>
        </p:txBody>
      </p:sp>
      <p:sp>
        <p:nvSpPr>
          <p:cNvPr id="4" name="Title 1">
            <a:extLst>
              <a:ext uri="{FF2B5EF4-FFF2-40B4-BE49-F238E27FC236}">
                <a16:creationId xmlns:a16="http://schemas.microsoft.com/office/drawing/2014/main" id="{BC93A8B2-6C18-7F48-720A-8E52DC2EA609}"/>
              </a:ext>
            </a:extLst>
          </p:cNvPr>
          <p:cNvSpPr txBox="1">
            <a:spLocks/>
          </p:cNvSpPr>
          <p:nvPr/>
        </p:nvSpPr>
        <p:spPr>
          <a:xfrm>
            <a:off x="1654629" y="155777"/>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00" b="1" dirty="0">
                <a:solidFill>
                  <a:srgbClr val="AD5C4D"/>
                </a:solidFill>
                <a:latin typeface="Inter body"/>
              </a:rPr>
              <a:t>Recommendations:</a:t>
            </a:r>
            <a:endParaRPr lang="en-IN" sz="4000" b="1" dirty="0">
              <a:solidFill>
                <a:srgbClr val="AD5C4D"/>
              </a:solidFill>
              <a:latin typeface="Inter body"/>
            </a:endParaRPr>
          </a:p>
        </p:txBody>
      </p:sp>
      <p:pic>
        <p:nvPicPr>
          <p:cNvPr id="5" name="Graphic 4" descr="A flower arrangement as ornament">
            <a:extLst>
              <a:ext uri="{FF2B5EF4-FFF2-40B4-BE49-F238E27FC236}">
                <a16:creationId xmlns:a16="http://schemas.microsoft.com/office/drawing/2014/main" id="{048B0294-CF98-E59F-D055-1FB0AB37B9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4972" y="3429000"/>
            <a:ext cx="5540828" cy="5540828"/>
          </a:xfrm>
          <a:prstGeom prst="rect">
            <a:avLst/>
          </a:prstGeom>
        </p:spPr>
      </p:pic>
    </p:spTree>
    <p:extLst>
      <p:ext uri="{BB962C8B-B14F-4D97-AF65-F5344CB8AC3E}">
        <p14:creationId xmlns:p14="http://schemas.microsoft.com/office/powerpoint/2010/main" val="168822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p:txBody>
          <a:bodyPr/>
          <a:lstStyle/>
          <a:p>
            <a:r>
              <a:rPr lang="en-US" dirty="0"/>
              <a:t>Thank you</a:t>
            </a:r>
          </a:p>
        </p:txBody>
      </p:sp>
      <p:sp>
        <p:nvSpPr>
          <p:cNvPr id="11" name="Content Placeholder 10">
            <a:extLst>
              <a:ext uri="{FF2B5EF4-FFF2-40B4-BE49-F238E27FC236}">
                <a16:creationId xmlns:a16="http://schemas.microsoft.com/office/drawing/2014/main" id="{C6DCC38C-603B-CCD0-2914-0BBCD4F4F74E}"/>
              </a:ext>
            </a:extLst>
          </p:cNvPr>
          <p:cNvSpPr>
            <a:spLocks noGrp="1"/>
          </p:cNvSpPr>
          <p:nvPr>
            <p:ph sz="quarter" idx="13"/>
          </p:nvPr>
        </p:nvSpPr>
        <p:spPr>
          <a:xfrm>
            <a:off x="7092043" y="6248399"/>
            <a:ext cx="5876544" cy="1034144"/>
          </a:xfrm>
        </p:spPr>
        <p:txBody>
          <a:bodyPr anchor="ctr">
            <a:normAutofit/>
          </a:bodyPr>
          <a:lstStyle/>
          <a:p>
            <a:endParaRPr lang="en-US" dirty="0"/>
          </a:p>
          <a:p>
            <a:pPr lvl="1"/>
            <a:r>
              <a:rPr lang="en-US" sz="3200" b="1" dirty="0"/>
              <a:t>deepikpal123@gmail.com</a:t>
            </a:r>
          </a:p>
          <a:p>
            <a:pPr lvl="1"/>
            <a:endParaRPr lang="en-US" dirty="0"/>
          </a:p>
          <a:p>
            <a:endParaRPr lang="en-US" dirty="0"/>
          </a:p>
        </p:txBody>
      </p:sp>
      <p:sp>
        <p:nvSpPr>
          <p:cNvPr id="3" name="TextBox 2">
            <a:extLst>
              <a:ext uri="{FF2B5EF4-FFF2-40B4-BE49-F238E27FC236}">
                <a16:creationId xmlns:a16="http://schemas.microsoft.com/office/drawing/2014/main" id="{6E31B873-D87A-B99F-15B7-843C78432E91}"/>
              </a:ext>
            </a:extLst>
          </p:cNvPr>
          <p:cNvSpPr txBox="1"/>
          <p:nvPr/>
        </p:nvSpPr>
        <p:spPr>
          <a:xfrm>
            <a:off x="5105400" y="4582885"/>
            <a:ext cx="5562600" cy="1200329"/>
          </a:xfrm>
          <a:prstGeom prst="rect">
            <a:avLst/>
          </a:prstGeom>
          <a:noFill/>
        </p:spPr>
        <p:txBody>
          <a:bodyPr wrap="square" rtlCol="0">
            <a:spAutoFit/>
          </a:bodyPr>
          <a:lstStyle/>
          <a:p>
            <a:r>
              <a:rPr lang="en-IN" sz="2400" b="1" dirty="0"/>
              <a:t>This presentation prepared by Deepika Pal</a:t>
            </a:r>
          </a:p>
          <a:p>
            <a:r>
              <a:rPr lang="en-IN" sz="2400" b="1" dirty="0"/>
              <a:t>A Data Analyst specializing in Python and visualization</a:t>
            </a:r>
          </a:p>
        </p:txBody>
      </p:sp>
      <p:pic>
        <p:nvPicPr>
          <p:cNvPr id="5" name="Graphic 4" descr="A maple leaf">
            <a:extLst>
              <a:ext uri="{FF2B5EF4-FFF2-40B4-BE49-F238E27FC236}">
                <a16:creationId xmlns:a16="http://schemas.microsoft.com/office/drawing/2014/main" id="{A41A8502-9E8D-2F60-FFB0-7D8BBFCF69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4019" y="204429"/>
            <a:ext cx="4572000" cy="4572000"/>
          </a:xfrm>
          <a:prstGeom prst="rect">
            <a:avLst/>
          </a:prstGeom>
        </p:spPr>
      </p:pic>
      <p:sp>
        <p:nvSpPr>
          <p:cNvPr id="7" name="Slide Number Placeholder 3">
            <a:extLst>
              <a:ext uri="{FF2B5EF4-FFF2-40B4-BE49-F238E27FC236}">
                <a16:creationId xmlns:a16="http://schemas.microsoft.com/office/drawing/2014/main" id="{33748C30-A617-8217-03E8-1724F384A3A6}"/>
              </a:ext>
            </a:extLst>
          </p:cNvPr>
          <p:cNvSpPr txBox="1">
            <a:spLocks/>
          </p:cNvSpPr>
          <p:nvPr/>
        </p:nvSpPr>
        <p:spPr>
          <a:xfrm>
            <a:off x="11353800" y="5879804"/>
            <a:ext cx="661416" cy="8958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FB4751-880F-D840-AAA9-3A15815CC996}" type="slidenum">
              <a:rPr lang="en-US" smtClean="0">
                <a:latin typeface="Sogana book"/>
              </a:rPr>
              <a:pPr/>
              <a:t>16</a:t>
            </a:fld>
            <a:endParaRPr lang="en-US" dirty="0">
              <a:latin typeface="Sogana book"/>
            </a:endParaRPr>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C9FC2D-ECEB-769F-2B62-88A18B89FCF5}"/>
              </a:ext>
            </a:extLst>
          </p:cNvPr>
          <p:cNvSpPr txBox="1"/>
          <p:nvPr/>
        </p:nvSpPr>
        <p:spPr>
          <a:xfrm>
            <a:off x="675761" y="1007192"/>
            <a:ext cx="4341711" cy="5262979"/>
          </a:xfrm>
          <a:prstGeom prst="rect">
            <a:avLst/>
          </a:prstGeom>
          <a:noFill/>
        </p:spPr>
        <p:txBody>
          <a:bodyPr wrap="square" rtlCol="0">
            <a:spAutoFit/>
          </a:bodyPr>
          <a:lstStyle/>
          <a:p>
            <a:r>
              <a:rPr lang="en-IN" sz="2400" b="1" dirty="0">
                <a:solidFill>
                  <a:srgbClr val="000000"/>
                </a:solidFill>
                <a:latin typeface="Inter body"/>
              </a:rPr>
              <a:t>About the Data: </a:t>
            </a:r>
            <a:r>
              <a:rPr lang="en-IN" sz="2400" dirty="0">
                <a:solidFill>
                  <a:srgbClr val="000000"/>
                </a:solidFill>
                <a:latin typeface="Inter body"/>
              </a:rPr>
              <a:t>Introduction to a dataset that has been used for the project.</a:t>
            </a:r>
          </a:p>
          <a:p>
            <a:r>
              <a:rPr lang="en-IN" sz="2400" b="1" dirty="0">
                <a:solidFill>
                  <a:srgbClr val="000000"/>
                </a:solidFill>
                <a:latin typeface="Inter body"/>
              </a:rPr>
              <a:t>Insights to find: </a:t>
            </a:r>
            <a:r>
              <a:rPr lang="en-IN" sz="2400" dirty="0">
                <a:solidFill>
                  <a:srgbClr val="000000"/>
                </a:solidFill>
                <a:latin typeface="Inter body"/>
              </a:rPr>
              <a:t>What are the objectives &amp; insights that are to be found out?</a:t>
            </a:r>
          </a:p>
          <a:p>
            <a:r>
              <a:rPr lang="en-IN" sz="2400" b="1" dirty="0">
                <a:solidFill>
                  <a:srgbClr val="000000"/>
                </a:solidFill>
                <a:latin typeface="Inter body"/>
              </a:rPr>
              <a:t>Steps for EDA &amp; Cleaning Data: </a:t>
            </a:r>
            <a:r>
              <a:rPr lang="en-IN" sz="2400" dirty="0">
                <a:solidFill>
                  <a:srgbClr val="000000"/>
                </a:solidFill>
                <a:latin typeface="Inter body"/>
              </a:rPr>
              <a:t>Various steps are used are used for data cleaning &amp; EDA process.</a:t>
            </a:r>
          </a:p>
          <a:p>
            <a:r>
              <a:rPr lang="en-IN" sz="2400" b="1" dirty="0">
                <a:solidFill>
                  <a:srgbClr val="000000"/>
                </a:solidFill>
                <a:latin typeface="Inter body"/>
              </a:rPr>
              <a:t>Visual Analytics: </a:t>
            </a:r>
            <a:r>
              <a:rPr lang="en-IN" sz="2400" dirty="0">
                <a:solidFill>
                  <a:srgbClr val="000000"/>
                </a:solidFill>
                <a:latin typeface="Inter body"/>
              </a:rPr>
              <a:t>Different visuals &amp; summaries to understand data well.</a:t>
            </a:r>
          </a:p>
          <a:p>
            <a:r>
              <a:rPr lang="en-IN" sz="2400" b="1" dirty="0">
                <a:solidFill>
                  <a:srgbClr val="000000"/>
                </a:solidFill>
                <a:latin typeface="Inter body"/>
              </a:rPr>
              <a:t>Key Findings: </a:t>
            </a:r>
            <a:r>
              <a:rPr lang="en-IN" sz="2400" dirty="0">
                <a:solidFill>
                  <a:srgbClr val="000000"/>
                </a:solidFill>
                <a:latin typeface="Inter body"/>
              </a:rPr>
              <a:t>Insights we find out according to various questions.</a:t>
            </a:r>
            <a:endParaRPr lang="en-IN" sz="2400" b="1" dirty="0">
              <a:solidFill>
                <a:srgbClr val="000000"/>
              </a:solidFill>
              <a:latin typeface="Inter body"/>
            </a:endParaRPr>
          </a:p>
        </p:txBody>
      </p:sp>
      <p:sp>
        <p:nvSpPr>
          <p:cNvPr id="10" name="Title 1">
            <a:extLst>
              <a:ext uri="{FF2B5EF4-FFF2-40B4-BE49-F238E27FC236}">
                <a16:creationId xmlns:a16="http://schemas.microsoft.com/office/drawing/2014/main" id="{A9B7090F-8834-0A99-B3C4-5EB1FC644F60}"/>
              </a:ext>
            </a:extLst>
          </p:cNvPr>
          <p:cNvSpPr>
            <a:spLocks noGrp="1"/>
          </p:cNvSpPr>
          <p:nvPr>
            <p:ph type="title"/>
          </p:nvPr>
        </p:nvSpPr>
        <p:spPr>
          <a:xfrm>
            <a:off x="3635829" y="549992"/>
            <a:ext cx="10360152" cy="914400"/>
          </a:xfrm>
        </p:spPr>
        <p:txBody>
          <a:bodyPr/>
          <a:lstStyle/>
          <a:p>
            <a:pPr algn="ctr"/>
            <a:r>
              <a:rPr lang="en-IN" sz="7200" b="1" dirty="0">
                <a:solidFill>
                  <a:srgbClr val="5E7482"/>
                </a:solidFill>
                <a:latin typeface="Inter body"/>
              </a:rPr>
              <a:t>Agenda</a:t>
            </a:r>
          </a:p>
        </p:txBody>
      </p:sp>
      <p:cxnSp>
        <p:nvCxnSpPr>
          <p:cNvPr id="12" name="Straight Connector 11">
            <a:extLst>
              <a:ext uri="{FF2B5EF4-FFF2-40B4-BE49-F238E27FC236}">
                <a16:creationId xmlns:a16="http://schemas.microsoft.com/office/drawing/2014/main" id="{41FE2365-9B81-F476-7DD6-1190C4684D81}"/>
              </a:ext>
            </a:extLst>
          </p:cNvPr>
          <p:cNvCxnSpPr/>
          <p:nvPr/>
        </p:nvCxnSpPr>
        <p:spPr>
          <a:xfrm>
            <a:off x="7434943" y="1540592"/>
            <a:ext cx="2808514" cy="0"/>
          </a:xfrm>
          <a:prstGeom prst="line">
            <a:avLst/>
          </a:prstGeom>
          <a:ln w="762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a:extLst>
              <a:ext uri="{FF2B5EF4-FFF2-40B4-BE49-F238E27FC236}">
                <a16:creationId xmlns:a16="http://schemas.microsoft.com/office/drawing/2014/main" id="{DA8596E2-1C3F-5FAC-05C8-A2CBBCEC0A99}"/>
              </a:ext>
            </a:extLst>
          </p:cNvPr>
          <p:cNvPicPr>
            <a:picLocks noChangeAspect="1"/>
          </p:cNvPicPr>
          <p:nvPr/>
        </p:nvPicPr>
        <p:blipFill>
          <a:blip r:embed="rId3"/>
          <a:stretch>
            <a:fillRect/>
          </a:stretch>
        </p:blipFill>
        <p:spPr>
          <a:xfrm>
            <a:off x="7174529" y="2178830"/>
            <a:ext cx="3547055" cy="3547055"/>
          </a:xfrm>
          <a:prstGeom prst="rect">
            <a:avLst/>
          </a:prstGeom>
        </p:spPr>
      </p:pic>
      <p:sp>
        <p:nvSpPr>
          <p:cNvPr id="14" name="Slide Number Placeholder 3">
            <a:extLst>
              <a:ext uri="{FF2B5EF4-FFF2-40B4-BE49-F238E27FC236}">
                <a16:creationId xmlns:a16="http://schemas.microsoft.com/office/drawing/2014/main" id="{CE9EE06D-B76E-C3E0-F67E-C4E810F6C331}"/>
              </a:ext>
            </a:extLst>
          </p:cNvPr>
          <p:cNvSpPr txBox="1">
            <a:spLocks/>
          </p:cNvSpPr>
          <p:nvPr/>
        </p:nvSpPr>
        <p:spPr>
          <a:xfrm>
            <a:off x="11353800" y="5879804"/>
            <a:ext cx="661416" cy="8958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FB4751-880F-D840-AAA9-3A15815CC996}" type="slidenum">
              <a:rPr lang="en-US" smtClean="0">
                <a:latin typeface="Sogana book"/>
              </a:rPr>
              <a:pPr/>
              <a:t>2</a:t>
            </a:fld>
            <a:endParaRPr lang="en-US" dirty="0">
              <a:latin typeface="Sogana book"/>
            </a:endParaRPr>
          </a:p>
        </p:txBody>
      </p:sp>
    </p:spTree>
    <p:extLst>
      <p:ext uri="{BB962C8B-B14F-4D97-AF65-F5344CB8AC3E}">
        <p14:creationId xmlns:p14="http://schemas.microsoft.com/office/powerpoint/2010/main" val="222232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FD155-2CBE-C430-DCA3-62EFED0D460A}"/>
              </a:ext>
            </a:extLst>
          </p:cNvPr>
          <p:cNvSpPr>
            <a:spLocks noGrp="1"/>
          </p:cNvSpPr>
          <p:nvPr>
            <p:ph type="sldNum" sz="quarter" idx="4"/>
          </p:nvPr>
        </p:nvSpPr>
        <p:spPr/>
        <p:txBody>
          <a:bodyPr/>
          <a:lstStyle/>
          <a:p>
            <a:fld id="{58FB4751-880F-D840-AAA9-3A15815CC996}" type="slidenum">
              <a:rPr lang="en-US" smtClean="0"/>
              <a:pPr/>
              <a:t>3</a:t>
            </a:fld>
            <a:endParaRPr lang="en-US" dirty="0"/>
          </a:p>
        </p:txBody>
      </p:sp>
      <p:sp>
        <p:nvSpPr>
          <p:cNvPr id="3" name="Title 1">
            <a:extLst>
              <a:ext uri="{FF2B5EF4-FFF2-40B4-BE49-F238E27FC236}">
                <a16:creationId xmlns:a16="http://schemas.microsoft.com/office/drawing/2014/main" id="{6DAF0560-88EA-3BC3-93A3-9DE0A5E54F86}"/>
              </a:ext>
            </a:extLst>
          </p:cNvPr>
          <p:cNvSpPr txBox="1">
            <a:spLocks/>
          </p:cNvSpPr>
          <p:nvPr/>
        </p:nvSpPr>
        <p:spPr>
          <a:xfrm>
            <a:off x="642257" y="206829"/>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IN" sz="4000" b="1" dirty="0">
                <a:solidFill>
                  <a:srgbClr val="000000"/>
                </a:solidFill>
                <a:latin typeface="Inter body"/>
              </a:rPr>
              <a:t>About Dataset</a:t>
            </a:r>
          </a:p>
        </p:txBody>
      </p:sp>
      <p:sp>
        <p:nvSpPr>
          <p:cNvPr id="4" name="TextBox 3">
            <a:extLst>
              <a:ext uri="{FF2B5EF4-FFF2-40B4-BE49-F238E27FC236}">
                <a16:creationId xmlns:a16="http://schemas.microsoft.com/office/drawing/2014/main" id="{023E8BD4-B884-09AC-E9EC-16215BB5E854}"/>
              </a:ext>
            </a:extLst>
          </p:cNvPr>
          <p:cNvSpPr txBox="1"/>
          <p:nvPr/>
        </p:nvSpPr>
        <p:spPr>
          <a:xfrm>
            <a:off x="465473" y="893803"/>
            <a:ext cx="6960232"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50000"/>
                  </a:schemeClr>
                </a:solidFill>
                <a:latin typeface="Inter body"/>
              </a:rPr>
              <a:t>Each row represents a customer and each column contains the customer attributes described in the column metadata.</a:t>
            </a:r>
          </a:p>
          <a:p>
            <a:pPr marL="285750" indent="-285750">
              <a:buFont typeface="Arial" panose="020B0604020202020204" pitchFamily="34" charset="0"/>
              <a:buChar char="•"/>
            </a:pPr>
            <a:r>
              <a:rPr lang="en-US" sz="2400" dirty="0">
                <a:solidFill>
                  <a:schemeClr val="tx1">
                    <a:lumMod val="50000"/>
                  </a:schemeClr>
                </a:solidFill>
                <a:latin typeface="Inter body"/>
              </a:rPr>
              <a:t>The Dataset shows the customer’s account details like customer id, gender, senior citizen, partner and whether dependent on someone or not.</a:t>
            </a:r>
          </a:p>
          <a:p>
            <a:pPr marL="285750" indent="-285750">
              <a:buFont typeface="Arial" panose="020B0604020202020204" pitchFamily="34" charset="0"/>
              <a:buChar char="•"/>
            </a:pPr>
            <a:r>
              <a:rPr lang="en-US" sz="2400" dirty="0">
                <a:solidFill>
                  <a:schemeClr val="tx1">
                    <a:lumMod val="50000"/>
                  </a:schemeClr>
                </a:solidFill>
                <a:latin typeface="Inter body"/>
              </a:rPr>
              <a:t>It shows various services that each customer has signed up like phone services, tenure, Multiple lines, internet service, online security &amp; backup, device protection streaming TV &amp; movies and then support.</a:t>
            </a:r>
          </a:p>
          <a:p>
            <a:pPr marL="285750" indent="-285750">
              <a:buFont typeface="Arial" panose="020B0604020202020204" pitchFamily="34" charset="0"/>
              <a:buChar char="•"/>
            </a:pPr>
            <a:r>
              <a:rPr lang="en-US" sz="2400" dirty="0">
                <a:solidFill>
                  <a:schemeClr val="tx1">
                    <a:lumMod val="50000"/>
                  </a:schemeClr>
                </a:solidFill>
                <a:latin typeface="Inter body"/>
              </a:rPr>
              <a:t>It also shows customer account information like a contract, payment method, paperless billing, monthly charges and total charges.</a:t>
            </a:r>
          </a:p>
          <a:p>
            <a:pPr marL="285750" indent="-285750">
              <a:buFont typeface="Arial" panose="020B0604020202020204" pitchFamily="34" charset="0"/>
              <a:buChar char="•"/>
            </a:pPr>
            <a:r>
              <a:rPr lang="en-US" sz="2400" dirty="0">
                <a:solidFill>
                  <a:schemeClr val="tx1">
                    <a:lumMod val="50000"/>
                  </a:schemeClr>
                </a:solidFill>
                <a:latin typeface="Inter body"/>
              </a:rPr>
              <a:t>Customer who left this column is called Churn.</a:t>
            </a:r>
            <a:endParaRPr lang="en-IN" sz="2400" dirty="0">
              <a:solidFill>
                <a:schemeClr val="tx1">
                  <a:lumMod val="50000"/>
                </a:schemeClr>
              </a:solidFill>
              <a:latin typeface="Inter body"/>
            </a:endParaRPr>
          </a:p>
        </p:txBody>
      </p:sp>
      <p:pic>
        <p:nvPicPr>
          <p:cNvPr id="10" name="Picture Placeholder 14" descr="A person in an apron holding a computer">
            <a:extLst>
              <a:ext uri="{FF2B5EF4-FFF2-40B4-BE49-F238E27FC236}">
                <a16:creationId xmlns:a16="http://schemas.microsoft.com/office/drawing/2014/main" id="{24E56AF3-F7B9-D065-BD3B-B51C0A292319}"/>
              </a:ext>
            </a:extLst>
          </p:cNvPr>
          <p:cNvPicPr>
            <a:picLocks noChangeAspect="1"/>
          </p:cNvPicPr>
          <p:nvPr/>
        </p:nvPicPr>
        <p:blipFill>
          <a:blip r:embed="rId2"/>
          <a:srcRect l="331" r="331"/>
          <a:stretch/>
        </p:blipFill>
        <p:spPr>
          <a:xfrm>
            <a:off x="7602489" y="-227273"/>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p:spPr>
      </p:pic>
    </p:spTree>
    <p:extLst>
      <p:ext uri="{BB962C8B-B14F-4D97-AF65-F5344CB8AC3E}">
        <p14:creationId xmlns:p14="http://schemas.microsoft.com/office/powerpoint/2010/main" val="60600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E450-5ED8-24DF-4F9C-F3BD6B108C90}"/>
              </a:ext>
            </a:extLst>
          </p:cNvPr>
          <p:cNvSpPr>
            <a:spLocks noGrp="1"/>
          </p:cNvSpPr>
          <p:nvPr>
            <p:ph type="title"/>
          </p:nvPr>
        </p:nvSpPr>
        <p:spPr>
          <a:xfrm>
            <a:off x="642257" y="206829"/>
            <a:ext cx="10360152" cy="914400"/>
          </a:xfrm>
        </p:spPr>
        <p:txBody>
          <a:bodyPr/>
          <a:lstStyle/>
          <a:p>
            <a:pPr algn="ctr"/>
            <a:r>
              <a:rPr lang="en-IN" sz="4000" b="1" dirty="0">
                <a:solidFill>
                  <a:srgbClr val="000000"/>
                </a:solidFill>
                <a:latin typeface="Inter body"/>
              </a:rPr>
              <a:t>About Project</a:t>
            </a:r>
          </a:p>
        </p:txBody>
      </p:sp>
      <p:sp>
        <p:nvSpPr>
          <p:cNvPr id="4" name="Slide Number Placeholder 3">
            <a:extLst>
              <a:ext uri="{FF2B5EF4-FFF2-40B4-BE49-F238E27FC236}">
                <a16:creationId xmlns:a16="http://schemas.microsoft.com/office/drawing/2014/main" id="{8DB90162-2318-6D52-F102-2B2BADE078B9}"/>
              </a:ext>
            </a:extLst>
          </p:cNvPr>
          <p:cNvSpPr>
            <a:spLocks noGrp="1"/>
          </p:cNvSpPr>
          <p:nvPr>
            <p:ph type="sldNum" sz="quarter" idx="4"/>
          </p:nvPr>
        </p:nvSpPr>
        <p:spPr/>
        <p:txBody>
          <a:bodyPr/>
          <a:lstStyle/>
          <a:p>
            <a:fld id="{58FB4751-880F-D840-AAA9-3A15815CC996}" type="slidenum">
              <a:rPr lang="en-US" smtClean="0"/>
              <a:pPr/>
              <a:t>4</a:t>
            </a:fld>
            <a:endParaRPr lang="en-US" dirty="0"/>
          </a:p>
        </p:txBody>
      </p:sp>
      <p:sp>
        <p:nvSpPr>
          <p:cNvPr id="5" name="TextBox 4">
            <a:extLst>
              <a:ext uri="{FF2B5EF4-FFF2-40B4-BE49-F238E27FC236}">
                <a16:creationId xmlns:a16="http://schemas.microsoft.com/office/drawing/2014/main" id="{30A8EA17-E651-B5CA-2E30-020F47075678}"/>
              </a:ext>
            </a:extLst>
          </p:cNvPr>
          <p:cNvSpPr txBox="1"/>
          <p:nvPr/>
        </p:nvSpPr>
        <p:spPr>
          <a:xfrm>
            <a:off x="402771" y="1469571"/>
            <a:ext cx="10842172"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Inter body"/>
              </a:rPr>
              <a:t>The telecom company provides telecom services to many clients. But due to many reasons. customers switch from one service provider to other. Telecom churn has emerged as the single largest cause of revenue erosion for telecom operators. </a:t>
            </a:r>
          </a:p>
          <a:p>
            <a:pPr marL="285750" indent="-285750">
              <a:buFont typeface="Arial" panose="020B0604020202020204" pitchFamily="34" charset="0"/>
              <a:buChar char="•"/>
            </a:pPr>
            <a:r>
              <a:rPr lang="en-US" dirty="0">
                <a:solidFill>
                  <a:srgbClr val="000000"/>
                </a:solidFill>
                <a:latin typeface="Inter body"/>
              </a:rPr>
              <a:t>Now telecom company manager wants to know actionable insights to retain customers and increase customers’ lifetime values.</a:t>
            </a:r>
          </a:p>
          <a:p>
            <a:pPr marL="285750" indent="-285750">
              <a:buFont typeface="Arial" panose="020B0604020202020204" pitchFamily="34" charset="0"/>
              <a:buChar char="•"/>
            </a:pPr>
            <a:r>
              <a:rPr lang="en-US" dirty="0">
                <a:solidFill>
                  <a:srgbClr val="000000"/>
                </a:solidFill>
                <a:latin typeface="Inter body"/>
              </a:rPr>
              <a:t>Here in this project we have to </a:t>
            </a:r>
            <a:r>
              <a:rPr lang="en-US" dirty="0" err="1">
                <a:solidFill>
                  <a:srgbClr val="000000"/>
                </a:solidFill>
                <a:latin typeface="Inter body"/>
              </a:rPr>
              <a:t>analyse</a:t>
            </a:r>
            <a:r>
              <a:rPr lang="en-US" dirty="0">
                <a:solidFill>
                  <a:srgbClr val="000000"/>
                </a:solidFill>
                <a:latin typeface="Inter body"/>
              </a:rPr>
              <a:t> a huge dataset from which we are going to extract actionable insights &amp; make a analysis that can be useful for a Sales manager to work on and see how our business is doing. Also, he can make data-driven decisions &amp; which will help him to retain customers and increase customers’ lifetime values.</a:t>
            </a:r>
          </a:p>
          <a:p>
            <a:pPr marL="285750" indent="-285750">
              <a:buFont typeface="Arial" panose="020B0604020202020204" pitchFamily="34" charset="0"/>
              <a:buChar char="•"/>
            </a:pPr>
            <a:r>
              <a:rPr lang="en-US" dirty="0">
                <a:solidFill>
                  <a:srgbClr val="000000"/>
                </a:solidFill>
                <a:latin typeface="Inter body"/>
              </a:rPr>
              <a:t>We have extracted many different insights which we will see further in this report.</a:t>
            </a:r>
          </a:p>
          <a:p>
            <a:pPr marL="285750" indent="-285750">
              <a:buFont typeface="Arial" panose="020B0604020202020204" pitchFamily="34" charset="0"/>
              <a:buChar char="•"/>
            </a:pPr>
            <a:endParaRPr lang="en-IN" dirty="0">
              <a:solidFill>
                <a:srgbClr val="000000"/>
              </a:solidFill>
              <a:latin typeface="Inter body"/>
            </a:endParaRPr>
          </a:p>
        </p:txBody>
      </p:sp>
      <p:pic>
        <p:nvPicPr>
          <p:cNvPr id="1034" name="Picture 10" descr="transparent background PNG clipart ...">
            <a:extLst>
              <a:ext uri="{FF2B5EF4-FFF2-40B4-BE49-F238E27FC236}">
                <a16:creationId xmlns:a16="http://schemas.microsoft.com/office/drawing/2014/main" id="{9CA09259-1E53-53AE-3F63-886A618CC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6925" y="3774176"/>
            <a:ext cx="2124075" cy="21526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2" descr="Transparent Project Management Icon ...">
            <a:extLst>
              <a:ext uri="{FF2B5EF4-FFF2-40B4-BE49-F238E27FC236}">
                <a16:creationId xmlns:a16="http://schemas.microsoft.com/office/drawing/2014/main" id="{20E7ABD1-F6FD-4A51-BAA7-BB01AFE0C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562" y="4608136"/>
            <a:ext cx="2466975" cy="18573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448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CE425CD3-55ED-EE65-0BCC-28418D96B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807" y="1121229"/>
            <a:ext cx="5524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4E0367D-DD56-5DFF-6920-1D5A4FCE216C}"/>
              </a:ext>
            </a:extLst>
          </p:cNvPr>
          <p:cNvSpPr txBox="1">
            <a:spLocks/>
          </p:cNvSpPr>
          <p:nvPr/>
        </p:nvSpPr>
        <p:spPr>
          <a:xfrm>
            <a:off x="642257" y="130629"/>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IN" sz="4000" b="1" dirty="0">
                <a:solidFill>
                  <a:srgbClr val="AD5C4D"/>
                </a:solidFill>
                <a:latin typeface="Inter body"/>
              </a:rPr>
              <a:t>Count</a:t>
            </a:r>
            <a:r>
              <a:rPr lang="en-IN" sz="4000" b="1" dirty="0">
                <a:solidFill>
                  <a:srgbClr val="000000"/>
                </a:solidFill>
                <a:latin typeface="Inter body"/>
              </a:rPr>
              <a:t> of </a:t>
            </a:r>
            <a:r>
              <a:rPr lang="en-IN" sz="4000" b="1" dirty="0">
                <a:solidFill>
                  <a:srgbClr val="AD5C4D"/>
                </a:solidFill>
                <a:latin typeface="Inter body"/>
              </a:rPr>
              <a:t>Customers</a:t>
            </a:r>
            <a:r>
              <a:rPr lang="en-IN" sz="4000" b="1" dirty="0">
                <a:solidFill>
                  <a:srgbClr val="000000"/>
                </a:solidFill>
                <a:latin typeface="Inter body"/>
              </a:rPr>
              <a:t> by </a:t>
            </a:r>
            <a:r>
              <a:rPr lang="en-IN" sz="4000" b="1" dirty="0">
                <a:solidFill>
                  <a:srgbClr val="AD5C4D"/>
                </a:solidFill>
                <a:latin typeface="Inter body"/>
              </a:rPr>
              <a:t>Churn</a:t>
            </a:r>
          </a:p>
        </p:txBody>
      </p:sp>
      <p:sp>
        <p:nvSpPr>
          <p:cNvPr id="5" name="Title 1">
            <a:extLst>
              <a:ext uri="{FF2B5EF4-FFF2-40B4-BE49-F238E27FC236}">
                <a16:creationId xmlns:a16="http://schemas.microsoft.com/office/drawing/2014/main" id="{DF2ED318-FB39-3E72-2BA0-139EA0C54B46}"/>
              </a:ext>
            </a:extLst>
          </p:cNvPr>
          <p:cNvSpPr txBox="1">
            <a:spLocks/>
          </p:cNvSpPr>
          <p:nvPr/>
        </p:nvSpPr>
        <p:spPr>
          <a:xfrm>
            <a:off x="794657" y="5595253"/>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dirty="0">
                <a:solidFill>
                  <a:srgbClr val="000000"/>
                </a:solidFill>
                <a:latin typeface="Inter body"/>
              </a:rPr>
              <a:t>The count plot reveals a clear disparity between churned and non-churned customers. Non-churned customers significantly outnumber churned ones, indicating strong retention. However, the 26.54% churn rate is still concerning, signaling the need to identify and address key churn drivers to further reduce the churn rate.</a:t>
            </a:r>
            <a:endParaRPr lang="en-IN" sz="5400" b="1" dirty="0">
              <a:solidFill>
                <a:srgbClr val="000000"/>
              </a:solidFill>
              <a:latin typeface="Inter body"/>
            </a:endParaRPr>
          </a:p>
        </p:txBody>
      </p:sp>
      <p:pic>
        <p:nvPicPr>
          <p:cNvPr id="8" name="Graphic 7" descr="Open hand with plant with solid fill">
            <a:extLst>
              <a:ext uri="{FF2B5EF4-FFF2-40B4-BE49-F238E27FC236}">
                <a16:creationId xmlns:a16="http://schemas.microsoft.com/office/drawing/2014/main" id="{5E04DF39-1307-8B93-F19E-A10536FC80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099588">
            <a:off x="9100101" y="2100556"/>
            <a:ext cx="2547272" cy="2547272"/>
          </a:xfrm>
          <a:prstGeom prst="rect">
            <a:avLst/>
          </a:prstGeom>
        </p:spPr>
      </p:pic>
      <p:sp>
        <p:nvSpPr>
          <p:cNvPr id="9" name="Slide Number Placeholder 3">
            <a:extLst>
              <a:ext uri="{FF2B5EF4-FFF2-40B4-BE49-F238E27FC236}">
                <a16:creationId xmlns:a16="http://schemas.microsoft.com/office/drawing/2014/main" id="{7EBFE702-853B-7B20-2216-301AF9F65771}"/>
              </a:ext>
            </a:extLst>
          </p:cNvPr>
          <p:cNvSpPr txBox="1">
            <a:spLocks/>
          </p:cNvSpPr>
          <p:nvPr/>
        </p:nvSpPr>
        <p:spPr>
          <a:xfrm>
            <a:off x="11353800" y="5879804"/>
            <a:ext cx="661416" cy="8958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FB4751-880F-D840-AAA9-3A15815CC996}" type="slidenum">
              <a:rPr lang="en-US" smtClean="0">
                <a:latin typeface="+mj-lt"/>
              </a:rPr>
              <a:pPr/>
              <a:t>5</a:t>
            </a:fld>
            <a:endParaRPr lang="en-US" dirty="0">
              <a:latin typeface="+mj-lt"/>
            </a:endParaRPr>
          </a:p>
        </p:txBody>
      </p:sp>
    </p:spTree>
    <p:extLst>
      <p:ext uri="{BB962C8B-B14F-4D97-AF65-F5344CB8AC3E}">
        <p14:creationId xmlns:p14="http://schemas.microsoft.com/office/powerpoint/2010/main" val="74580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1C73AE-8F03-1E9D-FDD2-188F5D751FC3}"/>
              </a:ext>
            </a:extLst>
          </p:cNvPr>
          <p:cNvSpPr>
            <a:spLocks noGrp="1"/>
          </p:cNvSpPr>
          <p:nvPr>
            <p:ph type="sldNum" sz="quarter" idx="4"/>
          </p:nvPr>
        </p:nvSpPr>
        <p:spPr/>
        <p:txBody>
          <a:bodyPr/>
          <a:lstStyle/>
          <a:p>
            <a:fld id="{58FB4751-880F-D840-AAA9-3A15815CC996}" type="slidenum">
              <a:rPr lang="en-US" smtClean="0"/>
              <a:pPr/>
              <a:t>6</a:t>
            </a:fld>
            <a:endParaRPr lang="en-US" dirty="0"/>
          </a:p>
        </p:txBody>
      </p:sp>
      <p:pic>
        <p:nvPicPr>
          <p:cNvPr id="6" name="Picture 4">
            <a:extLst>
              <a:ext uri="{FF2B5EF4-FFF2-40B4-BE49-F238E27FC236}">
                <a16:creationId xmlns:a16="http://schemas.microsoft.com/office/drawing/2014/main" id="{D429B9CD-42F7-B113-EDB1-FC03D5C58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7940" y="1204476"/>
            <a:ext cx="2477402" cy="26022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607905-68CC-69CA-9DC4-06863C1F5B0C}"/>
              </a:ext>
            </a:extLst>
          </p:cNvPr>
          <p:cNvSpPr txBox="1"/>
          <p:nvPr/>
        </p:nvSpPr>
        <p:spPr>
          <a:xfrm>
            <a:off x="326572" y="4003051"/>
            <a:ext cx="11266714" cy="2554545"/>
          </a:xfrm>
          <a:prstGeom prst="rect">
            <a:avLst/>
          </a:prstGeom>
          <a:noFill/>
        </p:spPr>
        <p:txBody>
          <a:bodyPr wrap="square">
            <a:spAutoFit/>
          </a:bodyPr>
          <a:lstStyle/>
          <a:p>
            <a:r>
              <a:rPr lang="en-US" sz="3200" b="1" dirty="0">
                <a:solidFill>
                  <a:srgbClr val="000000"/>
                </a:solidFill>
                <a:latin typeface="Inter body"/>
              </a:rPr>
              <a:t>The pie chart shows that 26.54% of our customers have churned. While most customers are retained, the churn rate is high enough to warrant focused retention efforts. Strategies should be designed to address issues causing churn and reduce this percentage further.</a:t>
            </a:r>
            <a:endParaRPr lang="en-IN" b="1" dirty="0">
              <a:solidFill>
                <a:srgbClr val="000000"/>
              </a:solidFill>
              <a:latin typeface="Inter body"/>
            </a:endParaRPr>
          </a:p>
        </p:txBody>
      </p:sp>
      <p:sp>
        <p:nvSpPr>
          <p:cNvPr id="9" name="Title 1">
            <a:extLst>
              <a:ext uri="{FF2B5EF4-FFF2-40B4-BE49-F238E27FC236}">
                <a16:creationId xmlns:a16="http://schemas.microsoft.com/office/drawing/2014/main" id="{00F82386-DA35-9E8E-B02B-97F01ACA6524}"/>
              </a:ext>
            </a:extLst>
          </p:cNvPr>
          <p:cNvSpPr txBox="1">
            <a:spLocks/>
          </p:cNvSpPr>
          <p:nvPr/>
        </p:nvSpPr>
        <p:spPr>
          <a:xfrm>
            <a:off x="653143" y="387566"/>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IN" sz="4000" b="1" dirty="0">
                <a:solidFill>
                  <a:srgbClr val="AD5C4D"/>
                </a:solidFill>
                <a:latin typeface="Inter body"/>
              </a:rPr>
              <a:t>Percentage</a:t>
            </a:r>
            <a:r>
              <a:rPr lang="en-IN" sz="4000" b="1" dirty="0">
                <a:solidFill>
                  <a:srgbClr val="000000"/>
                </a:solidFill>
                <a:latin typeface="Inter body"/>
              </a:rPr>
              <a:t> of </a:t>
            </a:r>
            <a:r>
              <a:rPr lang="en-IN" sz="4000" b="1" dirty="0">
                <a:solidFill>
                  <a:srgbClr val="AD5C4D"/>
                </a:solidFill>
                <a:latin typeface="Inter body"/>
              </a:rPr>
              <a:t>Churned</a:t>
            </a:r>
            <a:r>
              <a:rPr lang="en-IN" sz="4000" b="1" dirty="0">
                <a:solidFill>
                  <a:srgbClr val="000000"/>
                </a:solidFill>
                <a:latin typeface="Inter body"/>
              </a:rPr>
              <a:t> Customers </a:t>
            </a:r>
            <a:endParaRPr lang="en-IN" sz="4000" b="1" dirty="0">
              <a:solidFill>
                <a:srgbClr val="AD5C4D"/>
              </a:solidFill>
              <a:latin typeface="Inter body"/>
            </a:endParaRPr>
          </a:p>
        </p:txBody>
      </p:sp>
      <p:pic>
        <p:nvPicPr>
          <p:cNvPr id="13" name="Graphic 12" descr="A Lily">
            <a:extLst>
              <a:ext uri="{FF2B5EF4-FFF2-40B4-BE49-F238E27FC236}">
                <a16:creationId xmlns:a16="http://schemas.microsoft.com/office/drawing/2014/main" id="{0ED2B9D1-1E21-0938-9523-244C54B5AF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0907" y="701379"/>
            <a:ext cx="3545935" cy="3545935"/>
          </a:xfrm>
          <a:prstGeom prst="rect">
            <a:avLst/>
          </a:prstGeom>
        </p:spPr>
      </p:pic>
    </p:spTree>
    <p:extLst>
      <p:ext uri="{BB962C8B-B14F-4D97-AF65-F5344CB8AC3E}">
        <p14:creationId xmlns:p14="http://schemas.microsoft.com/office/powerpoint/2010/main" val="31939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C37BF-4888-CAFB-8833-B643E95060CD}"/>
              </a:ext>
            </a:extLst>
          </p:cNvPr>
          <p:cNvSpPr txBox="1">
            <a:spLocks/>
          </p:cNvSpPr>
          <p:nvPr/>
        </p:nvSpPr>
        <p:spPr>
          <a:xfrm>
            <a:off x="653143" y="387566"/>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IN" sz="4000" b="1" dirty="0">
                <a:solidFill>
                  <a:srgbClr val="AD5C4D"/>
                </a:solidFill>
                <a:latin typeface="Inter body"/>
              </a:rPr>
              <a:t>Churn</a:t>
            </a:r>
            <a:r>
              <a:rPr lang="en-IN" sz="4000" b="1" dirty="0">
                <a:solidFill>
                  <a:srgbClr val="000000"/>
                </a:solidFill>
                <a:latin typeface="Inter body"/>
              </a:rPr>
              <a:t> by </a:t>
            </a:r>
            <a:r>
              <a:rPr lang="en-IN" sz="4000" b="1" dirty="0">
                <a:solidFill>
                  <a:srgbClr val="AD5C4D"/>
                </a:solidFill>
                <a:latin typeface="Inter body"/>
              </a:rPr>
              <a:t>Gender</a:t>
            </a:r>
            <a:r>
              <a:rPr lang="en-IN" sz="4000" b="1" dirty="0">
                <a:solidFill>
                  <a:srgbClr val="000000"/>
                </a:solidFill>
                <a:latin typeface="Inter body"/>
              </a:rPr>
              <a:t> </a:t>
            </a:r>
            <a:endParaRPr lang="en-IN" sz="4000" b="1" dirty="0">
              <a:solidFill>
                <a:srgbClr val="AD5C4D"/>
              </a:solidFill>
              <a:latin typeface="Inter body"/>
            </a:endParaRPr>
          </a:p>
        </p:txBody>
      </p:sp>
      <p:pic>
        <p:nvPicPr>
          <p:cNvPr id="10242" name="Picture 2">
            <a:extLst>
              <a:ext uri="{FF2B5EF4-FFF2-40B4-BE49-F238E27FC236}">
                <a16:creationId xmlns:a16="http://schemas.microsoft.com/office/drawing/2014/main" id="{D9C9203A-B2AB-148C-E928-AD852F9D8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003" y="1301966"/>
            <a:ext cx="3608988" cy="35748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A672672-F15C-CD96-E455-9BF39B4E9D9D}"/>
              </a:ext>
            </a:extLst>
          </p:cNvPr>
          <p:cNvSpPr txBox="1">
            <a:spLocks/>
          </p:cNvSpPr>
          <p:nvPr/>
        </p:nvSpPr>
        <p:spPr>
          <a:xfrm>
            <a:off x="751114" y="5098834"/>
            <a:ext cx="10262181" cy="151968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rgbClr val="000000"/>
                </a:solidFill>
                <a:latin typeface="Inter body"/>
              </a:rPr>
              <a:t>There is no significant difference in churn rates between male and female customers, suggesting that churn factors are not gender-specific. Therefore, gender-focused retention efforts may not be necessary, and more attention should be placed on customer behavior and usage patterns.</a:t>
            </a:r>
            <a:endParaRPr lang="en-US" sz="7200" b="1" dirty="0">
              <a:solidFill>
                <a:srgbClr val="000000"/>
              </a:solidFill>
              <a:latin typeface="Inter body"/>
            </a:endParaRPr>
          </a:p>
        </p:txBody>
      </p:sp>
      <p:pic>
        <p:nvPicPr>
          <p:cNvPr id="7" name="Graphic 6" descr="Woman in black skirt">
            <a:extLst>
              <a:ext uri="{FF2B5EF4-FFF2-40B4-BE49-F238E27FC236}">
                <a16:creationId xmlns:a16="http://schemas.microsoft.com/office/drawing/2014/main" id="{3EBEF324-F421-D68E-4C52-AFD71F2F4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519" y="573537"/>
            <a:ext cx="1981200" cy="4448175"/>
          </a:xfrm>
          <a:prstGeom prst="rect">
            <a:avLst/>
          </a:prstGeom>
        </p:spPr>
      </p:pic>
      <p:pic>
        <p:nvPicPr>
          <p:cNvPr id="9" name="Graphic 8" descr="Man in a polo shirt">
            <a:extLst>
              <a:ext uri="{FF2B5EF4-FFF2-40B4-BE49-F238E27FC236}">
                <a16:creationId xmlns:a16="http://schemas.microsoft.com/office/drawing/2014/main" id="{180030E8-491B-5DC7-353D-A5AFC84393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162488" y="706888"/>
            <a:ext cx="1381125" cy="4333875"/>
          </a:xfrm>
          <a:prstGeom prst="rect">
            <a:avLst/>
          </a:prstGeom>
        </p:spPr>
      </p:pic>
      <p:sp>
        <p:nvSpPr>
          <p:cNvPr id="10" name="Slide Number Placeholder 3">
            <a:extLst>
              <a:ext uri="{FF2B5EF4-FFF2-40B4-BE49-F238E27FC236}">
                <a16:creationId xmlns:a16="http://schemas.microsoft.com/office/drawing/2014/main" id="{FCB4284D-53A9-4694-F172-3241678F380F}"/>
              </a:ext>
            </a:extLst>
          </p:cNvPr>
          <p:cNvSpPr txBox="1">
            <a:spLocks/>
          </p:cNvSpPr>
          <p:nvPr/>
        </p:nvSpPr>
        <p:spPr>
          <a:xfrm>
            <a:off x="11353800" y="5879804"/>
            <a:ext cx="661416" cy="8958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FB4751-880F-D840-AAA9-3A15815CC996}" type="slidenum">
              <a:rPr lang="en-US" smtClean="0">
                <a:latin typeface="Sogana book"/>
              </a:rPr>
              <a:pPr/>
              <a:t>7</a:t>
            </a:fld>
            <a:endParaRPr lang="en-US" dirty="0">
              <a:latin typeface="Sogana book"/>
            </a:endParaRPr>
          </a:p>
        </p:txBody>
      </p:sp>
    </p:spTree>
    <p:extLst>
      <p:ext uri="{BB962C8B-B14F-4D97-AF65-F5344CB8AC3E}">
        <p14:creationId xmlns:p14="http://schemas.microsoft.com/office/powerpoint/2010/main" val="3801058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C4857D-BA3D-3F93-9C96-CB909B3FC2BD}"/>
              </a:ext>
            </a:extLst>
          </p:cNvPr>
          <p:cNvSpPr>
            <a:spLocks noGrp="1"/>
          </p:cNvSpPr>
          <p:nvPr>
            <p:ph type="sldNum" sz="quarter" idx="4"/>
          </p:nvPr>
        </p:nvSpPr>
        <p:spPr/>
        <p:txBody>
          <a:bodyPr/>
          <a:lstStyle/>
          <a:p>
            <a:fld id="{58FB4751-880F-D840-AAA9-3A15815CC996}" type="slidenum">
              <a:rPr lang="en-US" smtClean="0"/>
              <a:pPr/>
              <a:t>8</a:t>
            </a:fld>
            <a:endParaRPr lang="en-US" dirty="0"/>
          </a:p>
        </p:txBody>
      </p:sp>
      <p:pic>
        <p:nvPicPr>
          <p:cNvPr id="12290" name="Picture 2">
            <a:extLst>
              <a:ext uri="{FF2B5EF4-FFF2-40B4-BE49-F238E27FC236}">
                <a16:creationId xmlns:a16="http://schemas.microsoft.com/office/drawing/2014/main" id="{7D4A554A-3C5B-3212-09A9-9C38A6703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031" y="968150"/>
            <a:ext cx="3762375" cy="3724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E65A376-602A-BB7D-CCBB-D2A768591EEF}"/>
              </a:ext>
            </a:extLst>
          </p:cNvPr>
          <p:cNvSpPr txBox="1">
            <a:spLocks/>
          </p:cNvSpPr>
          <p:nvPr/>
        </p:nvSpPr>
        <p:spPr>
          <a:xfrm>
            <a:off x="653143" y="217035"/>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IN" sz="4000" b="1" dirty="0">
                <a:solidFill>
                  <a:srgbClr val="AD5C4D"/>
                </a:solidFill>
                <a:latin typeface="Inter body"/>
              </a:rPr>
              <a:t>Count</a:t>
            </a:r>
            <a:r>
              <a:rPr lang="en-IN" sz="4000" b="1" dirty="0">
                <a:solidFill>
                  <a:srgbClr val="000000"/>
                </a:solidFill>
                <a:latin typeface="Inter body"/>
              </a:rPr>
              <a:t> of </a:t>
            </a:r>
            <a:r>
              <a:rPr lang="en-IN" sz="4000" b="1" dirty="0">
                <a:solidFill>
                  <a:srgbClr val="AD5C4D"/>
                </a:solidFill>
                <a:latin typeface="Inter body"/>
              </a:rPr>
              <a:t>Customers</a:t>
            </a:r>
            <a:r>
              <a:rPr lang="en-IN" sz="4000" b="1" dirty="0">
                <a:solidFill>
                  <a:srgbClr val="000000"/>
                </a:solidFill>
                <a:latin typeface="Inter body"/>
              </a:rPr>
              <a:t> by </a:t>
            </a:r>
            <a:r>
              <a:rPr lang="en-IN" sz="4000" b="1" dirty="0">
                <a:solidFill>
                  <a:srgbClr val="AD5C4D"/>
                </a:solidFill>
                <a:latin typeface="Inter body"/>
              </a:rPr>
              <a:t>Senior </a:t>
            </a:r>
            <a:r>
              <a:rPr lang="en-IN" sz="4000" b="1" dirty="0">
                <a:solidFill>
                  <a:srgbClr val="000000"/>
                </a:solidFill>
                <a:latin typeface="Inter body"/>
              </a:rPr>
              <a:t>Citizen</a:t>
            </a:r>
            <a:endParaRPr lang="en-IN" sz="4000" b="1" dirty="0">
              <a:solidFill>
                <a:srgbClr val="AD5C4D"/>
              </a:solidFill>
              <a:latin typeface="Inter body"/>
            </a:endParaRPr>
          </a:p>
        </p:txBody>
      </p:sp>
      <p:sp>
        <p:nvSpPr>
          <p:cNvPr id="9" name="TextBox 8">
            <a:extLst>
              <a:ext uri="{FF2B5EF4-FFF2-40B4-BE49-F238E27FC236}">
                <a16:creationId xmlns:a16="http://schemas.microsoft.com/office/drawing/2014/main" id="{ED78A8E1-FC5F-A76A-3670-CB1E1EB71758}"/>
              </a:ext>
            </a:extLst>
          </p:cNvPr>
          <p:cNvSpPr txBox="1"/>
          <p:nvPr/>
        </p:nvSpPr>
        <p:spPr>
          <a:xfrm>
            <a:off x="390361" y="4825083"/>
            <a:ext cx="10885714" cy="1815882"/>
          </a:xfrm>
          <a:prstGeom prst="rect">
            <a:avLst/>
          </a:prstGeom>
          <a:noFill/>
        </p:spPr>
        <p:txBody>
          <a:bodyPr wrap="square" rtlCol="0">
            <a:spAutoFit/>
          </a:bodyPr>
          <a:lstStyle/>
          <a:p>
            <a:r>
              <a:rPr lang="en-US" sz="2800" b="1" dirty="0">
                <a:solidFill>
                  <a:srgbClr val="000000"/>
                </a:solidFill>
                <a:latin typeface="Inter body"/>
              </a:rPr>
              <a:t>The plot displays a clear difference in customer counts between </a:t>
            </a:r>
            <a:r>
              <a:rPr lang="en-US" sz="2800" b="1" dirty="0">
                <a:solidFill>
                  <a:srgbClr val="FF0000"/>
                </a:solidFill>
                <a:latin typeface="Inter body"/>
              </a:rPr>
              <a:t>senior </a:t>
            </a:r>
            <a:r>
              <a:rPr lang="en-US" sz="2800" b="1" dirty="0">
                <a:solidFill>
                  <a:srgbClr val="000000"/>
                </a:solidFill>
                <a:latin typeface="Inter body"/>
              </a:rPr>
              <a:t>and </a:t>
            </a:r>
            <a:r>
              <a:rPr lang="en-US" sz="2800" b="1" dirty="0">
                <a:solidFill>
                  <a:srgbClr val="FF0000"/>
                </a:solidFill>
                <a:latin typeface="Inter body"/>
              </a:rPr>
              <a:t>non-senior</a:t>
            </a:r>
            <a:r>
              <a:rPr lang="en-US" sz="2800" b="1" dirty="0">
                <a:solidFill>
                  <a:srgbClr val="000000"/>
                </a:solidFill>
                <a:latin typeface="Inter body"/>
              </a:rPr>
              <a:t> citizens. There are 1,142 senior customers and 5,901 non-senior customers, highlighting a higher prevalence of non-senior customers in the dataset.</a:t>
            </a:r>
            <a:endParaRPr lang="en-IN" sz="2800" b="1" dirty="0">
              <a:solidFill>
                <a:srgbClr val="000000"/>
              </a:solidFill>
              <a:latin typeface="Inter body"/>
            </a:endParaRPr>
          </a:p>
        </p:txBody>
      </p:sp>
      <p:pic>
        <p:nvPicPr>
          <p:cNvPr id="11" name="Picture 10" descr="Elderly woman thumbs up">
            <a:extLst>
              <a:ext uri="{FF2B5EF4-FFF2-40B4-BE49-F238E27FC236}">
                <a16:creationId xmlns:a16="http://schemas.microsoft.com/office/drawing/2014/main" id="{6B7DD512-8901-A229-78EB-1FA0E54B8538}"/>
              </a:ext>
            </a:extLst>
          </p:cNvPr>
          <p:cNvPicPr>
            <a:picLocks noChangeAspect="1"/>
          </p:cNvPicPr>
          <p:nvPr/>
        </p:nvPicPr>
        <p:blipFill>
          <a:blip r:embed="rId3"/>
          <a:stretch>
            <a:fillRect/>
          </a:stretch>
        </p:blipFill>
        <p:spPr>
          <a:xfrm>
            <a:off x="9925344" y="674235"/>
            <a:ext cx="1824930" cy="4237939"/>
          </a:xfrm>
          <a:prstGeom prst="rect">
            <a:avLst/>
          </a:prstGeom>
        </p:spPr>
      </p:pic>
    </p:spTree>
    <p:extLst>
      <p:ext uri="{BB962C8B-B14F-4D97-AF65-F5344CB8AC3E}">
        <p14:creationId xmlns:p14="http://schemas.microsoft.com/office/powerpoint/2010/main" val="3409614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CE059578-2C95-B259-272C-7C3D4C423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866" y="1131435"/>
            <a:ext cx="4124325" cy="3724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8461545-15FC-3740-0A48-A9A97DC10546}"/>
              </a:ext>
            </a:extLst>
          </p:cNvPr>
          <p:cNvSpPr txBox="1">
            <a:spLocks/>
          </p:cNvSpPr>
          <p:nvPr/>
        </p:nvSpPr>
        <p:spPr>
          <a:xfrm>
            <a:off x="653143" y="217035"/>
            <a:ext cx="10360152" cy="914400"/>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IN" sz="4000" b="1" dirty="0">
                <a:solidFill>
                  <a:srgbClr val="AD5C4D"/>
                </a:solidFill>
                <a:latin typeface="Inter body"/>
              </a:rPr>
              <a:t>Churn </a:t>
            </a:r>
            <a:r>
              <a:rPr lang="en-IN" sz="4000" b="1" dirty="0">
                <a:solidFill>
                  <a:srgbClr val="000000"/>
                </a:solidFill>
                <a:latin typeface="Inter body"/>
              </a:rPr>
              <a:t>by </a:t>
            </a:r>
            <a:r>
              <a:rPr lang="en-IN" sz="4000" b="1" dirty="0">
                <a:solidFill>
                  <a:srgbClr val="AD5C4D"/>
                </a:solidFill>
                <a:latin typeface="Inter body"/>
              </a:rPr>
              <a:t>Senior </a:t>
            </a:r>
            <a:r>
              <a:rPr lang="en-IN" sz="4000" b="1" dirty="0">
                <a:solidFill>
                  <a:srgbClr val="000000"/>
                </a:solidFill>
                <a:latin typeface="Inter body"/>
              </a:rPr>
              <a:t>Citizen </a:t>
            </a:r>
            <a:endParaRPr lang="en-IN" sz="4000" b="1" dirty="0">
              <a:solidFill>
                <a:srgbClr val="AD5C4D"/>
              </a:solidFill>
              <a:latin typeface="Inter body"/>
            </a:endParaRPr>
          </a:p>
        </p:txBody>
      </p:sp>
      <p:sp>
        <p:nvSpPr>
          <p:cNvPr id="7" name="TextBox 6">
            <a:extLst>
              <a:ext uri="{FF2B5EF4-FFF2-40B4-BE49-F238E27FC236}">
                <a16:creationId xmlns:a16="http://schemas.microsoft.com/office/drawing/2014/main" id="{9057EC5C-06E4-FEAE-45B1-29C306C44CD8}"/>
              </a:ext>
            </a:extLst>
          </p:cNvPr>
          <p:cNvSpPr txBox="1"/>
          <p:nvPr/>
        </p:nvSpPr>
        <p:spPr>
          <a:xfrm>
            <a:off x="315685" y="5246914"/>
            <a:ext cx="10809514" cy="1200329"/>
          </a:xfrm>
          <a:prstGeom prst="rect">
            <a:avLst/>
          </a:prstGeom>
          <a:noFill/>
        </p:spPr>
        <p:txBody>
          <a:bodyPr wrap="square" rtlCol="0">
            <a:spAutoFit/>
          </a:bodyPr>
          <a:lstStyle/>
          <a:p>
            <a:r>
              <a:rPr lang="en-US" sz="2400" b="1" dirty="0">
                <a:solidFill>
                  <a:srgbClr val="000000"/>
                </a:solidFill>
                <a:latin typeface="Inter body"/>
              </a:rPr>
              <a:t>Senior citizens have a higher churn rate compared to non-senior customers. This indicates a potential area for targeted retention efforts, such as senior-focused loyalty programs or tailored services to better meet their needs.</a:t>
            </a:r>
            <a:endParaRPr lang="en-IN" sz="2400" b="1" dirty="0">
              <a:solidFill>
                <a:srgbClr val="000000"/>
              </a:solidFill>
              <a:latin typeface="Inter body"/>
            </a:endParaRPr>
          </a:p>
        </p:txBody>
      </p:sp>
      <p:pic>
        <p:nvPicPr>
          <p:cNvPr id="9" name="Picture 8" descr="Elderly woman with hands on waist smiling">
            <a:extLst>
              <a:ext uri="{FF2B5EF4-FFF2-40B4-BE49-F238E27FC236}">
                <a16:creationId xmlns:a16="http://schemas.microsoft.com/office/drawing/2014/main" id="{3C994B1F-C742-9249-B87F-F1CB40AF2347}"/>
              </a:ext>
            </a:extLst>
          </p:cNvPr>
          <p:cNvPicPr>
            <a:picLocks noChangeAspect="1"/>
          </p:cNvPicPr>
          <p:nvPr/>
        </p:nvPicPr>
        <p:blipFill>
          <a:blip r:embed="rId3"/>
          <a:stretch>
            <a:fillRect/>
          </a:stretch>
        </p:blipFill>
        <p:spPr>
          <a:xfrm rot="10617859" flipV="1">
            <a:off x="876868" y="399023"/>
            <a:ext cx="2001283" cy="4684107"/>
          </a:xfrm>
          <a:prstGeom prst="rect">
            <a:avLst/>
          </a:prstGeom>
        </p:spPr>
      </p:pic>
      <p:sp>
        <p:nvSpPr>
          <p:cNvPr id="12" name="Slide Number Placeholder 3">
            <a:extLst>
              <a:ext uri="{FF2B5EF4-FFF2-40B4-BE49-F238E27FC236}">
                <a16:creationId xmlns:a16="http://schemas.microsoft.com/office/drawing/2014/main" id="{41ED0029-A71C-3FC7-A3E7-10FA45EB8A65}"/>
              </a:ext>
            </a:extLst>
          </p:cNvPr>
          <p:cNvSpPr txBox="1">
            <a:spLocks/>
          </p:cNvSpPr>
          <p:nvPr/>
        </p:nvSpPr>
        <p:spPr>
          <a:xfrm>
            <a:off x="11506200" y="6032204"/>
            <a:ext cx="661416" cy="895899"/>
          </a:xfrm>
          <a:prstGeom prst="rect">
            <a:avLst/>
          </a:prstGeom>
        </p:spPr>
        <p:txBody>
          <a:bodyPr vert="horz" lIns="91440" tIns="45720" rIns="91440" bIns="45720" rtlCol="0" anchor="ctr"/>
          <a:lstStyle>
            <a:defPPr>
              <a:defRPr lang="en-US"/>
            </a:defPPr>
            <a:lvl1pPr marL="0" algn="ctr" defTabSz="914400" rtl="0" eaLnBrk="1" latinLnBrk="0" hangingPunct="1">
              <a:defRPr sz="2400" b="0" i="0" kern="1200">
                <a:solidFill>
                  <a:schemeClr val="tx1"/>
                </a:solidFill>
                <a:latin typeface="Sagona Book" panose="0202050305050502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FB4751-880F-D840-AAA9-3A15815CC996}" type="slidenum">
              <a:rPr lang="en-US" smtClean="0"/>
              <a:pPr/>
              <a:t>9</a:t>
            </a:fld>
            <a:endParaRPr lang="en-US" dirty="0"/>
          </a:p>
        </p:txBody>
      </p:sp>
    </p:spTree>
    <p:extLst>
      <p:ext uri="{BB962C8B-B14F-4D97-AF65-F5344CB8AC3E}">
        <p14:creationId xmlns:p14="http://schemas.microsoft.com/office/powerpoint/2010/main" val="4292772513"/>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{2CF8869B-3B01-46F8-AA7D-8AA8987E9B58}tf11964407_win32</Template>
  <TotalTime>888</TotalTime>
  <Words>1000</Words>
  <Application>Microsoft Office PowerPoint</Application>
  <PresentationFormat>Widescreen</PresentationFormat>
  <Paragraphs>68</Paragraphs>
  <Slides>16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Courier New</vt:lpstr>
      <vt:lpstr>Gill Sans Nova Light</vt:lpstr>
      <vt:lpstr>Inter body</vt:lpstr>
      <vt:lpstr>Sagona Book</vt:lpstr>
      <vt:lpstr>Sogana book</vt:lpstr>
      <vt:lpstr>Custom</vt:lpstr>
      <vt:lpstr>TELECOM CUSTOMER CHURN PREDICTION</vt:lpstr>
      <vt:lpstr>Agenda</vt:lpstr>
      <vt:lpstr>PowerPoint Presentation</vt:lpstr>
      <vt:lpstr>About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Deepika  Pal</dc:creator>
  <cp:lastModifiedBy>Deepika  Pal</cp:lastModifiedBy>
  <cp:revision>6</cp:revision>
  <dcterms:created xsi:type="dcterms:W3CDTF">2024-09-17T18:03:40Z</dcterms:created>
  <dcterms:modified xsi:type="dcterms:W3CDTF">2024-09-19T04:08:11Z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